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  <p:sldMasterId id="2147483672" r:id="rId7"/>
  </p:sldMasterIdLst>
  <p:notesMasterIdLst>
    <p:notesMasterId r:id="rId24"/>
  </p:notesMasterIdLst>
  <p:sldIdLst>
    <p:sldId id="350" r:id="rId8"/>
    <p:sldId id="333" r:id="rId9"/>
    <p:sldId id="344" r:id="rId10"/>
    <p:sldId id="349" r:id="rId11"/>
    <p:sldId id="334" r:id="rId12"/>
    <p:sldId id="335" r:id="rId13"/>
    <p:sldId id="336" r:id="rId14"/>
    <p:sldId id="337" r:id="rId15"/>
    <p:sldId id="338" r:id="rId16"/>
    <p:sldId id="339" r:id="rId17"/>
    <p:sldId id="341" r:id="rId18"/>
    <p:sldId id="342" r:id="rId19"/>
    <p:sldId id="343" r:id="rId20"/>
    <p:sldId id="348" r:id="rId21"/>
    <p:sldId id="346" r:id="rId22"/>
    <p:sldId id="34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64" autoAdjust="0"/>
  </p:normalViewPr>
  <p:slideViewPr>
    <p:cSldViewPr>
      <p:cViewPr varScale="1">
        <p:scale>
          <a:sx n="71" d="100"/>
          <a:sy n="71" d="100"/>
        </p:scale>
        <p:origin x="11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4E174-1FB5-48B5-B8DD-A76568989C61}" type="datetimeFigureOut">
              <a:rPr lang="en-GB" smtClean="0"/>
              <a:pPr/>
              <a:t>26/01/2022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2ED55-D200-466A-818A-8140908D75C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25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r" defTabSz="9175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87BD70-E387-420B-B124-DF4714A1EF3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75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57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41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62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18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2588" y="1827213"/>
            <a:ext cx="8380412" cy="1143000"/>
          </a:xfrm>
        </p:spPr>
        <p:txBody>
          <a:bodyPr/>
          <a:lstStyle>
            <a:lvl1pPr>
              <a:defRPr sz="5800"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113213"/>
            <a:ext cx="8382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dirty="0"/>
              <a:t>Click to edit Master subtitle style</a:t>
            </a:r>
            <a:endParaRPr lang="en-GB" altLang="en-US" noProof="0" dirty="0"/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861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  <p:pic>
        <p:nvPicPr>
          <p:cNvPr id="68622" name="Picture 14" descr="D:\EC_Electoral Commission\MASTER LOGOS\rgb files\BMP\electoral com_rev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8" y="152400"/>
            <a:ext cx="2601912" cy="151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0362"/>
            <a:ext cx="1401763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7219414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274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375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1800" y="1828800"/>
            <a:ext cx="2895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828800"/>
            <a:ext cx="2895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438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18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087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463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4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6415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5078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038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828800"/>
            <a:ext cx="2133600" cy="4267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828800"/>
            <a:ext cx="6248400" cy="4267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4395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28800"/>
            <a:ext cx="2516188" cy="4267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71800" y="1828800"/>
            <a:ext cx="5943600" cy="4267200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77000"/>
            <a:ext cx="1371600" cy="228600"/>
          </a:xfrm>
        </p:spPr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3656013" cy="2286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8340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28800"/>
            <a:ext cx="2516188" cy="4267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971800" y="1828800"/>
            <a:ext cx="5943600" cy="42672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77000"/>
            <a:ext cx="1371600" cy="228600"/>
          </a:xfrm>
        </p:spPr>
        <p:txBody>
          <a:bodyPr/>
          <a:lstStyle>
            <a:lvl1pPr>
              <a:defRPr/>
            </a:lvl1pPr>
          </a:lstStyle>
          <a:p>
            <a:fld id="{1787BDD8-711D-4536-B84B-196E43F7597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3656013" cy="2286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10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02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5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4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74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09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9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46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37FC3-9EC4-435E-BCC9-FC7C04167007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E4DDE-A99B-4247-B0BE-73519E40F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69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71800" y="1828800"/>
            <a:ext cx="5943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1371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fld id="{1787BDD8-711D-4536-B84B-196E43F7597B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36560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83A1D0-ED8F-4483-A526-1512305E2F2A}" type="slidenum">
              <a:rPr lang="en-GB" smtClean="0"/>
              <a:t>‹#›</a:t>
            </a:fld>
            <a:endParaRPr lang="en-GB"/>
          </a:p>
        </p:txBody>
      </p:sp>
      <p:pic>
        <p:nvPicPr>
          <p:cNvPr id="1035" name="Picture 11" descr="D:\EC_Electoral Commission\MASTER LOGOS\rgb files\BMP\electoral com_rgb.bmp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713" y="152400"/>
            <a:ext cx="2605087" cy="151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1949"/>
            <a:ext cx="1401763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539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4351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8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235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692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14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60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332038"/>
            <a:ext cx="8534400" cy="15684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dirty="0" smtClean="0"/>
              <a:t>Verification and Count</a:t>
            </a:r>
            <a:endParaRPr lang="en-GB" altLang="en-US" sz="3600" dirty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536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8925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23850" y="4419600"/>
            <a:ext cx="8672513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Chaired by Malcolm Burr, Convener EMB. Presented by Kenneth</a:t>
            </a:r>
            <a:r>
              <a:rPr kumimoji="0" lang="en-GB" altLang="en-US" sz="2000" b="0" i="1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altLang="en-US" sz="2000" b="0" i="1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Lawrie </a:t>
            </a:r>
            <a:r>
              <a:rPr kumimoji="0" lang="en-GB" alt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 </a:t>
            </a:r>
            <a:r>
              <a:rPr kumimoji="0" lang="en-GB" alt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Falkirk and EMB Board </a:t>
            </a:r>
            <a:r>
              <a:rPr kumimoji="0" lang="en-GB" alt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member</a:t>
            </a:r>
            <a:r>
              <a:rPr kumimoji="0" lang="en-GB" altLang="en-US" sz="2000" b="0" i="1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C</a:t>
            </a:r>
            <a:r>
              <a:rPr lang="en-GB" altLang="en-US" sz="2000" i="1" kern="0" dirty="0" err="1" smtClean="0">
                <a:solidFill>
                  <a:srgbClr val="002060"/>
                </a:solidFill>
                <a:latin typeface="Arial"/>
              </a:rPr>
              <a:t>olin</a:t>
            </a:r>
            <a:r>
              <a:rPr lang="en-GB" altLang="en-US" sz="2000" i="1" kern="0" dirty="0" smtClean="0">
                <a:solidFill>
                  <a:srgbClr val="002060"/>
                </a:solidFill>
                <a:latin typeface="Arial"/>
              </a:rPr>
              <a:t> </a:t>
            </a:r>
            <a:r>
              <a:rPr lang="en-GB" altLang="en-US" sz="2000" i="1" kern="0" dirty="0" err="1" smtClean="0">
                <a:solidFill>
                  <a:srgbClr val="002060"/>
                </a:solidFill>
                <a:latin typeface="Arial"/>
              </a:rPr>
              <a:t>Moodie</a:t>
            </a:r>
            <a:r>
              <a:rPr lang="en-GB" altLang="en-US" sz="2000" i="1" kern="0" dirty="0" smtClean="0">
                <a:solidFill>
                  <a:srgbClr val="002060"/>
                </a:solidFill>
                <a:latin typeface="Arial"/>
              </a:rPr>
              <a:t>, DRO </a:t>
            </a:r>
            <a:r>
              <a:rPr lang="en-GB" altLang="en-US" sz="2000" i="1" kern="0" dirty="0" smtClean="0">
                <a:solidFill>
                  <a:srgbClr val="002060"/>
                </a:solidFill>
                <a:latin typeface="Arial"/>
              </a:rPr>
              <a:t>Falkirk.</a:t>
            </a:r>
            <a:endParaRPr kumimoji="0" lang="en-US" altLang="en-US" sz="2000" b="0" i="1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3169044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6672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1916832"/>
            <a:ext cx="2516188" cy="351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en-GB" altLang="en-US" sz="2400" kern="0" dirty="0">
                <a:solidFill>
                  <a:srgbClr val="0099CC"/>
                </a:solidFill>
                <a:latin typeface="Arial"/>
              </a:rPr>
              <a:t>Scanning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483768" y="1916832"/>
            <a:ext cx="6203032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to keep scanning going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Transparent – opportunity to see every paper as they are scanned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Scan batches in agreed order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Transporting to “Scanning Complete”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Managing re-scans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of Registration /Verification Team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Usual aware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ness of reconciling errors between stations in same </a:t>
            </a: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</a:p>
          <a:p>
            <a:pPr marL="0" lvl="1" indent="0">
              <a:buFont typeface="Arial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Share verification sheet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645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6672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1916832"/>
            <a:ext cx="2516188" cy="351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en-GB" altLang="en-US" sz="2400" kern="0" dirty="0">
                <a:solidFill>
                  <a:srgbClr val="0099CC"/>
                </a:solidFill>
                <a:latin typeface="Arial"/>
              </a:rPr>
              <a:t>Adjudications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03848" y="1288678"/>
            <a:ext cx="5421288" cy="5020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Teams of Two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Narrate decisions to observers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Spare Staff for breaks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Adjudication Rates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 queues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RO Adjudications bottleneck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RO can’t do everything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DROs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with full powers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 in writing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Manual entries and retrieving papers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needed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872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6672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23528" y="1910735"/>
            <a:ext cx="2516188" cy="351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en-GB" altLang="en-US" sz="2400" kern="0" dirty="0">
                <a:solidFill>
                  <a:srgbClr val="0099CC"/>
                </a:solidFill>
                <a:latin typeface="Arial"/>
              </a:rPr>
              <a:t>Count and declarations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627784" y="1910735"/>
            <a:ext cx="6069360" cy="4326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Pre-Count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Run Count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Separate area for Candidates/Agents for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briefing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Sensitivity in briefing candidates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Explain the STV result to them clearly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Area to brief them in private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Let them understand and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digest the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Declaration and Announcement</a:t>
            </a:r>
          </a:p>
        </p:txBody>
      </p:sp>
    </p:spTree>
    <p:extLst>
      <p:ext uri="{BB962C8B-B14F-4D97-AF65-F5344CB8AC3E}">
        <p14:creationId xmlns:p14="http://schemas.microsoft.com/office/powerpoint/2010/main" val="210572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6672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23528" y="1910735"/>
            <a:ext cx="2516188" cy="351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en-GB" altLang="en-US" sz="2400" kern="0" dirty="0">
                <a:solidFill>
                  <a:srgbClr val="0099CC"/>
                </a:solidFill>
                <a:latin typeface="Arial"/>
              </a:rPr>
              <a:t>Post declarations and count close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131840" y="1910735"/>
            <a:ext cx="5493296" cy="4470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Production of Reports and Data Export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Publication on Website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Fresh memory stick for each ward given to you by Fujitsu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Photo of result sheet on Twitter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Hashtag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What is being published and when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Cleardown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18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6672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23528" y="1910735"/>
            <a:ext cx="2516188" cy="351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en-GB" altLang="en-US" sz="2400" kern="0" dirty="0">
                <a:solidFill>
                  <a:srgbClr val="0099CC"/>
                </a:solidFill>
                <a:latin typeface="Arial"/>
              </a:rPr>
              <a:t>National collation of results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131840" y="1910735"/>
            <a:ext cx="5493296" cy="4470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National collation of results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Politicians and media keen for a national picture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Fujitsu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manager will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upload on behalf of RO</a:t>
            </a:r>
            <a:endParaRPr lang="en-GB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305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6672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23528" y="1910735"/>
            <a:ext cx="2516188" cy="351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en-GB" altLang="en-US" sz="2400" kern="0" dirty="0">
                <a:solidFill>
                  <a:srgbClr val="0099CC"/>
                </a:solidFill>
                <a:latin typeface="Arial"/>
              </a:rPr>
              <a:t>Councillor Induction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131840" y="1910735"/>
            <a:ext cx="5493296" cy="38945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Not strictly part of count ….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First chance to make an impression and set the tone for future relationships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councillors for the next 5 years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Declaration of Acceptance of Office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Payroll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Accommodation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Induction Training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equipment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Security pass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 Management Arrangements</a:t>
            </a:r>
          </a:p>
          <a:p>
            <a:pPr lvl="1" indent="-342900">
              <a:buFont typeface="Arial" pitchFamily="34" charset="0"/>
              <a:buChar char="•"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516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6672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1924" y="1917936"/>
            <a:ext cx="2516188" cy="351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en-GB" altLang="en-US" sz="2400" kern="0" dirty="0">
                <a:solidFill>
                  <a:srgbClr val="0099CC"/>
                </a:solidFill>
                <a:latin typeface="Arial"/>
              </a:rPr>
              <a:t>Discussion Points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131840" y="1910735"/>
            <a:ext cx="5493296" cy="389452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342900">
              <a:buFont typeface="Arial" pitchFamily="34" charset="0"/>
              <a:buChar char="•"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kumimoji="0" lang="en-GB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wil</a:t>
            </a:r>
            <a:r>
              <a:rPr lang="en-GB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you promote transparency in your count under </a:t>
            </a:r>
            <a:r>
              <a:rPr lang="en-GB" sz="2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GB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restrictions?</a:t>
            </a:r>
          </a:p>
          <a:p>
            <a:pPr lvl="1" indent="-342900">
              <a:buFont typeface="Arial" pitchFamily="34" charset="0"/>
              <a:buChar char="•"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access will you give to media?</a:t>
            </a:r>
          </a:p>
          <a:p>
            <a:pPr lvl="1" indent="-342900">
              <a:buFont typeface="Arial" pitchFamily="34" charset="0"/>
              <a:buChar char="•"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you brief candidates on what  to expect at the count and explain their rights</a:t>
            </a:r>
          </a:p>
          <a:p>
            <a:pPr marL="400050" lvl="1" indent="0">
              <a:buNone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 planning – how would you cope with a loss of staff, premises or equipment at your count?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62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67940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8375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228850"/>
            <a:ext cx="25161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en-GB" altLang="en-US" sz="2400" kern="0" dirty="0">
                <a:solidFill>
                  <a:srgbClr val="0099CC"/>
                </a:solidFill>
                <a:latin typeface="Arial"/>
              </a:rPr>
              <a:t>Session 8: Verification and Count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971800" y="2228850"/>
            <a:ext cx="59436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685800">
              <a:buNone/>
              <a:defRPr/>
            </a:pPr>
            <a:r>
              <a:rPr lang="en-GB" altLang="en-US" kern="0" dirty="0">
                <a:solidFill>
                  <a:srgbClr val="003366"/>
                </a:solidFill>
                <a:latin typeface="Arial"/>
              </a:rPr>
              <a:t>Aim: To outline some of the key considerations for managing the verification and count under </a:t>
            </a:r>
            <a:r>
              <a:rPr lang="en-GB" altLang="en-US" kern="0" dirty="0" smtClean="0">
                <a:solidFill>
                  <a:srgbClr val="003366"/>
                </a:solidFill>
                <a:latin typeface="Arial"/>
              </a:rPr>
              <a:t>STV.</a:t>
            </a:r>
            <a:endParaRPr lang="en-GB" altLang="en-US" kern="0" dirty="0">
              <a:solidFill>
                <a:srgbClr val="003366"/>
              </a:solidFill>
              <a:latin typeface="Arial"/>
            </a:endParaRPr>
          </a:p>
          <a:p>
            <a:pPr marL="0" indent="0" defTabSz="685800">
              <a:buNone/>
              <a:defRPr/>
            </a:pPr>
            <a:endParaRPr lang="en-GB" altLang="en-US" kern="0" dirty="0">
              <a:solidFill>
                <a:srgbClr val="00336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751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67940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8375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228850"/>
            <a:ext cx="25161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en-GB" altLang="en-US" sz="2400" kern="0" dirty="0" smtClean="0">
                <a:solidFill>
                  <a:srgbClr val="0099CC"/>
                </a:solidFill>
                <a:latin typeface="Arial"/>
              </a:rPr>
              <a:t>It’s </a:t>
            </a:r>
            <a:r>
              <a:rPr lang="en-GB" altLang="en-US" sz="2400" kern="0" dirty="0">
                <a:solidFill>
                  <a:srgbClr val="0099CC"/>
                </a:solidFill>
                <a:latin typeface="Arial"/>
              </a:rPr>
              <a:t>an eCount but still a Count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131840" y="2132857"/>
            <a:ext cx="576064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685800">
              <a:buNone/>
              <a:defRPr/>
            </a:pPr>
            <a:r>
              <a:rPr lang="en-GB" altLang="en-US" kern="0" dirty="0">
                <a:solidFill>
                  <a:srgbClr val="003366"/>
                </a:solidFill>
                <a:latin typeface="Arial"/>
              </a:rPr>
              <a:t>Usual principles apply for any count:</a:t>
            </a:r>
          </a:p>
          <a:p>
            <a:pPr defTabSz="685800">
              <a:defRPr/>
            </a:pPr>
            <a:r>
              <a:rPr lang="en-GB" altLang="en-US" sz="2000" i="1" kern="0" dirty="0">
                <a:solidFill>
                  <a:srgbClr val="003366"/>
                </a:solidFill>
                <a:latin typeface="Arial"/>
              </a:rPr>
              <a:t>Transparency</a:t>
            </a:r>
          </a:p>
          <a:p>
            <a:pPr defTabSz="685800">
              <a:defRPr/>
            </a:pPr>
            <a:r>
              <a:rPr lang="en-GB" altLang="en-US" sz="2000" i="1" kern="0" dirty="0">
                <a:solidFill>
                  <a:srgbClr val="003366"/>
                </a:solidFill>
                <a:latin typeface="Arial"/>
              </a:rPr>
              <a:t>Secrecy </a:t>
            </a:r>
          </a:p>
          <a:p>
            <a:pPr defTabSz="685800">
              <a:defRPr/>
            </a:pPr>
            <a:r>
              <a:rPr lang="en-GB" altLang="en-US" sz="2000" i="1" kern="0" dirty="0">
                <a:solidFill>
                  <a:srgbClr val="003366"/>
                </a:solidFill>
                <a:latin typeface="Arial"/>
              </a:rPr>
              <a:t>Scrutiny</a:t>
            </a:r>
          </a:p>
          <a:p>
            <a:pPr defTabSz="685800">
              <a:defRPr/>
            </a:pPr>
            <a:r>
              <a:rPr lang="en-GB" altLang="en-US" sz="2000" i="1" kern="0" dirty="0">
                <a:solidFill>
                  <a:srgbClr val="003366"/>
                </a:solidFill>
                <a:latin typeface="Arial"/>
              </a:rPr>
              <a:t>Acceptance of the result</a:t>
            </a:r>
          </a:p>
          <a:p>
            <a:pPr defTabSz="685800">
              <a:defRPr/>
            </a:pPr>
            <a:endParaRPr lang="en-GB" altLang="en-US" i="1" kern="0" dirty="0">
              <a:solidFill>
                <a:srgbClr val="003366"/>
              </a:solidFill>
              <a:latin typeface="Arial"/>
            </a:endParaRPr>
          </a:p>
          <a:p>
            <a:pPr defTabSz="685800">
              <a:defRPr/>
            </a:pPr>
            <a:r>
              <a:rPr lang="en-GB" altLang="en-US" kern="0" dirty="0">
                <a:solidFill>
                  <a:srgbClr val="003366"/>
                </a:solidFill>
                <a:latin typeface="Arial"/>
              </a:rPr>
              <a:t>“Optics” – does it look secure and well managed</a:t>
            </a:r>
          </a:p>
          <a:p>
            <a:pPr lvl="1" defTabSz="685800">
              <a:defRPr/>
            </a:pPr>
            <a:r>
              <a:rPr lang="en-GB" altLang="en-US" sz="2000" kern="0" dirty="0">
                <a:solidFill>
                  <a:srgbClr val="003366"/>
                </a:solidFill>
                <a:latin typeface="Arial"/>
              </a:rPr>
              <a:t>Papers only every on tables, in tray or in scanner</a:t>
            </a:r>
          </a:p>
          <a:p>
            <a:pPr marL="0" indent="0" algn="ctr" defTabSz="685800">
              <a:buNone/>
              <a:defRPr/>
            </a:pPr>
            <a:r>
              <a:rPr lang="en-GB" altLang="en-US" sz="2000" b="1" kern="0" dirty="0">
                <a:solidFill>
                  <a:srgbClr val="003366"/>
                </a:solidFill>
                <a:latin typeface="Arial"/>
              </a:rPr>
              <a:t>“To deliver results in which there is full confidence”</a:t>
            </a:r>
          </a:p>
          <a:p>
            <a:pPr defTabSz="685800">
              <a:defRPr/>
            </a:pPr>
            <a:endParaRPr lang="en-GB" altLang="en-US" sz="2000" i="1" kern="0" dirty="0">
              <a:solidFill>
                <a:srgbClr val="00336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667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897" y="667940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8375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25693" y="2247455"/>
            <a:ext cx="25161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en-GB" altLang="en-US" sz="2400" kern="0" dirty="0">
                <a:solidFill>
                  <a:srgbClr val="0099CC"/>
                </a:solidFill>
                <a:latin typeface="Arial"/>
              </a:rPr>
              <a:t>Contingency Planning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1881" y="2247455"/>
            <a:ext cx="5626968" cy="34723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developed contingency plans</a:t>
            </a:r>
          </a:p>
          <a:p>
            <a:pPr lvl="1">
              <a:defRPr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 issues</a:t>
            </a:r>
          </a:p>
          <a:p>
            <a:pPr lvl="1">
              <a:defRPr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risks of loss of staff, venue, </a:t>
            </a: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 </a:t>
            </a:r>
            <a:r>
              <a:rPr lang="en-GB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GB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Reserve Staff</a:t>
            </a:r>
          </a:p>
          <a:p>
            <a:pPr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location</a:t>
            </a:r>
          </a:p>
          <a:p>
            <a:pPr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 count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531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897" y="667940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8375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228850"/>
            <a:ext cx="25161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en-GB" altLang="en-US" sz="2400" kern="0" dirty="0">
                <a:solidFill>
                  <a:srgbClr val="0099CC"/>
                </a:solidFill>
                <a:latin typeface="Arial"/>
              </a:rPr>
              <a:t>Close of Poll / overnight or early morning?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24866" y="2060848"/>
            <a:ext cx="5681025" cy="38029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Receipt of Boxes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Reconciliation and Storing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Have you got all your marked registers?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Checklists</a:t>
            </a:r>
          </a:p>
          <a:p>
            <a:pPr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Checking of BP 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Accounts, Identify Potential Errors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BPAs ready for registration/verification at count </a:t>
            </a:r>
            <a:r>
              <a:rPr lang="en-GB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GB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of Unused and Spoilt BP’s and Partial Completion of Verification Statement  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Overnight?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Batch Trays labelled and in order</a:t>
            </a:r>
          </a:p>
        </p:txBody>
      </p:sp>
    </p:spTree>
    <p:extLst>
      <p:ext uri="{BB962C8B-B14F-4D97-AF65-F5344CB8AC3E}">
        <p14:creationId xmlns:p14="http://schemas.microsoft.com/office/powerpoint/2010/main" val="4055546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6672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228850"/>
            <a:ext cx="251618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en-GB" altLang="en-US" kern="0" dirty="0">
                <a:solidFill>
                  <a:srgbClr val="0099CC"/>
                </a:solidFill>
                <a:latin typeface="Arial"/>
              </a:rPr>
              <a:t>Close of Poll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75856" y="2228851"/>
            <a:ext cx="5410944" cy="27843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Postal Vote verification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invite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candidates and agents </a:t>
            </a:r>
          </a:p>
          <a:p>
            <a:pPr marL="363538" marR="0" lvl="1" indent="-3635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move to c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ount venue</a:t>
            </a:r>
            <a:endParaRPr lang="en-GB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invite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candidates and agents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checking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unused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spoilt after close of poll. Let them know your intentions at briefings.</a:t>
            </a:r>
            <a:endParaRPr lang="en-GB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945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6672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1916832"/>
            <a:ext cx="2516188" cy="351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en-GB" altLang="en-US" sz="2400" kern="0" dirty="0">
                <a:solidFill>
                  <a:srgbClr val="0099CC"/>
                </a:solidFill>
                <a:latin typeface="Arial"/>
              </a:rPr>
              <a:t>Management of the Count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24064" y="1288678"/>
            <a:ext cx="5338936" cy="53086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Leadership of RO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Professional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Use of Management Screen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New information 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available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Bar chart of first preferences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Workflow 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How to manage / monitor different workstreams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Announcements – Good PA System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for flexible Supervisory Staff who know the entire process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Reduce Bottlenecks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If you spot a problem - intervene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RO can’t do everything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delegate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109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6672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1916832"/>
            <a:ext cx="2516188" cy="351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en-GB" altLang="en-US" sz="2400" kern="0" dirty="0">
                <a:solidFill>
                  <a:srgbClr val="0099CC"/>
                </a:solidFill>
                <a:latin typeface="Arial"/>
              </a:rPr>
              <a:t>Ballot box opening and batching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59832" y="1556792"/>
            <a:ext cx="5626968" cy="45693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Where?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Large enough area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 tables 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let papers fall to floor!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Candidates/Agents can scrutinise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Opportunity to see every paper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Staff up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appropriately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Potential bottleneck in process</a:t>
            </a:r>
          </a:p>
          <a:p>
            <a:pPr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Plan for 30 BP’s sorted (unfold and orient)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minute per pair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awaiting registration this time  - straight to scan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Ward order?</a:t>
            </a: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what you prefer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163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6672"/>
            <a:ext cx="1247903" cy="73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624013" cy="81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1916832"/>
            <a:ext cx="2516188" cy="351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en-GB" altLang="en-US" sz="2400" kern="0" dirty="0">
                <a:solidFill>
                  <a:srgbClr val="0099CC"/>
                </a:solidFill>
                <a:latin typeface="Arial"/>
              </a:rPr>
              <a:t>Registration / Verification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897188" y="1916832"/>
            <a:ext cx="5789612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This time it is just inputting BPA total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Accuracy when inputting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Double check -  work in pairs?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Papers go straight to  “Awaiting Scanning”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All Postal Vote batches available for Registration immediately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Establish the flow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SET OF STAFF THIS TIME -  MONITOR WHOLE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788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C_Powerpoint">
  <a:themeElements>
    <a:clrScheme name="Default Design 2">
      <a:dk1>
        <a:srgbClr val="003366"/>
      </a:dk1>
      <a:lt1>
        <a:srgbClr val="FFFFFF"/>
      </a:lt1>
      <a:dk2>
        <a:srgbClr val="0099CC"/>
      </a:dk2>
      <a:lt2>
        <a:srgbClr val="CCCCCC"/>
      </a:lt2>
      <a:accent1>
        <a:srgbClr val="0099CC"/>
      </a:accent1>
      <a:accent2>
        <a:srgbClr val="CC0066"/>
      </a:accent2>
      <a:accent3>
        <a:srgbClr val="FFFFFF"/>
      </a:accent3>
      <a:accent4>
        <a:srgbClr val="002A56"/>
      </a:accent4>
      <a:accent5>
        <a:srgbClr val="AACAE2"/>
      </a:accent5>
      <a:accent6>
        <a:srgbClr val="B9005C"/>
      </a:accent6>
      <a:hlink>
        <a:srgbClr val="333333"/>
      </a:hlink>
      <a:folHlink>
        <a:srgbClr val="0099C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CCCCCC"/>
        </a:dk1>
        <a:lt1>
          <a:srgbClr val="FFFFFF"/>
        </a:lt1>
        <a:dk2>
          <a:srgbClr val="003366"/>
        </a:dk2>
        <a:lt2>
          <a:srgbClr val="0099CC"/>
        </a:lt2>
        <a:accent1>
          <a:srgbClr val="0099CC"/>
        </a:accent1>
        <a:accent2>
          <a:srgbClr val="CC0066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B9005C"/>
        </a:accent6>
        <a:hlink>
          <a:srgbClr val="333333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3366"/>
        </a:dk1>
        <a:lt1>
          <a:srgbClr val="FFFFFF"/>
        </a:lt1>
        <a:dk2>
          <a:srgbClr val="0099CC"/>
        </a:dk2>
        <a:lt2>
          <a:srgbClr val="CCCCCC"/>
        </a:lt2>
        <a:accent1>
          <a:srgbClr val="0099CC"/>
        </a:accent1>
        <a:accent2>
          <a:srgbClr val="CC0066"/>
        </a:accent2>
        <a:accent3>
          <a:srgbClr val="FFFFFF"/>
        </a:accent3>
        <a:accent4>
          <a:srgbClr val="002A56"/>
        </a:accent4>
        <a:accent5>
          <a:srgbClr val="AACAE2"/>
        </a:accent5>
        <a:accent6>
          <a:srgbClr val="B9005C"/>
        </a:accent6>
        <a:hlink>
          <a:srgbClr val="333333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CCCCCC"/>
    </a:dk1>
    <a:lt1>
      <a:srgbClr val="FFFFFF"/>
    </a:lt1>
    <a:dk2>
      <a:srgbClr val="003366"/>
    </a:dk2>
    <a:lt2>
      <a:srgbClr val="0099CC"/>
    </a:lt2>
    <a:accent1>
      <a:srgbClr val="0099CC"/>
    </a:accent1>
    <a:accent2>
      <a:srgbClr val="CC0066"/>
    </a:accent2>
    <a:accent3>
      <a:srgbClr val="AAADB8"/>
    </a:accent3>
    <a:accent4>
      <a:srgbClr val="DADADA"/>
    </a:accent4>
    <a:accent5>
      <a:srgbClr val="AACAE2"/>
    </a:accent5>
    <a:accent6>
      <a:srgbClr val="B9005C"/>
    </a:accent6>
    <a:hlink>
      <a:srgbClr val="333333"/>
    </a:hlink>
    <a:folHlink>
      <a:srgbClr val="0099C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ord Document" ma:contentTypeID="0x010100DBF22B2F9E624BBA857B72BB0A0E43030047A170BF56D84028BBD1AE15D54364B9007364DFDBE94BE54599771DBE1E767953" ma:contentTypeVersion="628" ma:contentTypeDescription="Word Document Content Type" ma:contentTypeScope="" ma:versionID="fb8d67269a1e833168f4cad9d529ad9e">
  <xsd:schema xmlns:xsd="http://www.w3.org/2001/XMLSchema" xmlns:xs="http://www.w3.org/2001/XMLSchema" xmlns:p="http://schemas.microsoft.com/office/2006/metadata/properties" xmlns:ns2="baee7444-1920-4882-a7e4-354e0bb124a7" xmlns:ns3="bc90169a-923b-41ac-982e-76cb1e36c5ab" xmlns:ns4="9c5b7532-e3ca-476b-a7af-f7cb57a9bce5" xmlns:ns5="e67714ae-5cca-4d80-a049-b4b1f0ec46d0" xmlns:ns6="59f2ac4d-bc1b-4a76-93f7-e962465fc57b" targetNamespace="http://schemas.microsoft.com/office/2006/metadata/properties" ma:root="true" ma:fieldsID="e370bb679c441f25ac2a30ee70b1e576" ns2:_="" ns3:_="" ns4:_="" ns5:_="" ns6:_="">
    <xsd:import namespace="baee7444-1920-4882-a7e4-354e0bb124a7"/>
    <xsd:import namespace="bc90169a-923b-41ac-982e-76cb1e36c5ab"/>
    <xsd:import namespace="9c5b7532-e3ca-476b-a7af-f7cb57a9bce5"/>
    <xsd:import namespace="e67714ae-5cca-4d80-a049-b4b1f0ec46d0"/>
    <xsd:import namespace="59f2ac4d-bc1b-4a76-93f7-e962465fc57b"/>
    <xsd:element name="properties">
      <xsd:complexType>
        <xsd:sequence>
          <xsd:element name="documentManagement">
            <xsd:complexType>
              <xsd:all>
                <xsd:element ref="ns3:Owner" minOccurs="0"/>
                <xsd:element ref="ns4:Retention"/>
                <xsd:element ref="ns4:ArticleName" minOccurs="0"/>
                <xsd:element ref="ns5:TaxCatchAllLabel" minOccurs="0"/>
                <xsd:element ref="ns2:k8d136f7c151492e9a8c9a3ff7eb0306" minOccurs="0"/>
                <xsd:element ref="ns2:b9ca678d06974d1b9a589aa70f41520a" minOccurs="0"/>
                <xsd:element ref="ns2:o4f6c70134b64a99b8a9c18b6cabc6d3" minOccurs="0"/>
                <xsd:element ref="ns2:j4f12893337a4eac9e2d2c696f543b80" minOccurs="0"/>
                <xsd:element ref="ns2:b78556a5ab004a83993a9660bce6152c" minOccurs="0"/>
                <xsd:element ref="ns5:TaxCatchAll" minOccurs="0"/>
                <xsd:element ref="ns2:j5093c87c62f4e2ea96105d295eed61a" minOccurs="0"/>
                <xsd:element ref="ns6:_dlc_DocId" minOccurs="0"/>
                <xsd:element ref="ns6:_dlc_DocIdUrl" minOccurs="0"/>
                <xsd:element ref="ns6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e7444-1920-4882-a7e4-354e0bb124a7" elementFormDefault="qualified">
    <xsd:import namespace="http://schemas.microsoft.com/office/2006/documentManagement/types"/>
    <xsd:import namespace="http://schemas.microsoft.com/office/infopath/2007/PartnerControls"/>
    <xsd:element name="k8d136f7c151492e9a8c9a3ff7eb0306" ma:index="13" ma:taxonomy="true" ma:internalName="k8d136f7c151492e9a8c9a3ff7eb0306" ma:taxonomyFieldName="ECSubject" ma:displayName="ECSubject" ma:default="" ma:fieldId="{48d136f7-c151-492e-9a8c-9a3ff7eb0306}" ma:taxonomyMulti="true" ma:sspId="3670c079-8b9c-4824-ae40-3b9cff66bbfa" ma:termSetId="0d5ca8a1-c45c-44af-a3cd-d024f1ba8d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ca678d06974d1b9a589aa70f41520a" ma:index="15" ma:taxonomy="true" ma:internalName="b9ca678d06974d1b9a589aa70f41520a" ma:taxonomyFieldName="Countries" ma:displayName="Country" ma:default="2;#UK wide|6834a7d2-fb91-47b3-99a3-3181df52306f" ma:fieldId="{b9ca678d-0697-4d1b-9a58-9aa70f41520a}" ma:taxonomyMulti="true" ma:sspId="3670c079-8b9c-4824-ae40-3b9cff66bbfa" ma:termSetId="84dafbee-6db0-42d8-9610-c7f28f591f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f6c70134b64a99b8a9c18b6cabc6d3" ma:index="17" nillable="true" ma:taxonomy="true" ma:internalName="o4f6c70134b64a99b8a9c18b6cabc6d3" ma:taxonomyFieldName="Calendar_x0020_Year" ma:displayName="Calendar Year" ma:default="" ma:fieldId="{84f6c701-34b6-4a99-b8a9-c18b6cabc6d3}" ma:sspId="3670c079-8b9c-4824-ae40-3b9cff66bbfa" ma:termSetId="edba5c96-86f2-4f08-a5c2-e39c740b563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4f12893337a4eac9e2d2c696f543b80" ma:index="19" nillable="true" ma:taxonomy="true" ma:internalName="j4f12893337a4eac9e2d2c696f543b80" ma:taxonomyFieldName="Financial_x0020_year" ma:displayName="Financial year" ma:default="" ma:fieldId="{34f12893-337a-4eac-9e2d-2c696f543b80}" ma:sspId="3670c079-8b9c-4824-ae40-3b9cff66bbfa" ma:termSetId="e63f34e3-1607-4f97-aade-c4ace54ed86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78556a5ab004a83993a9660bce6152c" ma:index="21" nillable="true" ma:taxonomy="true" ma:internalName="b78556a5ab004a83993a9660bce6152c" ma:taxonomyFieldName="Audience1" ma:displayName="Audience" ma:default="1;#All staff|1a1e0e6e-8d96-4235-ac5f-9f1dcc3600b0" ma:fieldId="{b78556a5-ab00-4a83-993a-9660bce6152c}" ma:taxonomyMulti="true" ma:sspId="3670c079-8b9c-4824-ae40-3b9cff66bbfa" ma:termSetId="12a82b95-0313-4ef6-8f09-a1fc7e7a52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5093c87c62f4e2ea96105d295eed61a" ma:index="23" ma:taxonomy="true" ma:internalName="j5093c87c62f4e2ea96105d295eed61a" ma:taxonomyFieldName="GPMS_x0020_marking" ma:displayName="GPMS marking" ma:default="801;#Official|77462fb2-11a1-4cd5-8628-4e6081b9477e" ma:fieldId="{35093c87-c62f-4e2e-a961-05d295eed61a}" ma:sspId="3670c079-8b9c-4824-ae40-3b9cff66bbfa" ma:termSetId="1f343abd-db6c-4475-a574-cc7b5b5bdee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90169a-923b-41ac-982e-76cb1e36c5ab" elementFormDefault="qualified">
    <xsd:import namespace="http://schemas.microsoft.com/office/2006/documentManagement/types"/>
    <xsd:import namespace="http://schemas.microsoft.com/office/infopath/2007/PartnerControls"/>
    <xsd:element name="Owner" ma:index="3" nillable="true" ma:displayName="Owner" ma:list="UserInfo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b7532-e3ca-476b-a7af-f7cb57a9bce5" elementFormDefault="qualified">
    <xsd:import namespace="http://schemas.microsoft.com/office/2006/documentManagement/types"/>
    <xsd:import namespace="http://schemas.microsoft.com/office/infopath/2007/PartnerControls"/>
    <xsd:element name="Retention" ma:index="4" ma:displayName="Retention" ma:default="7 years" ma:internalName="Retention">
      <xsd:simpleType>
        <xsd:restriction base="dms:Choice">
          <xsd:enumeration value="6 months"/>
          <xsd:enumeration value="1 year"/>
          <xsd:enumeration value="3 years"/>
          <xsd:enumeration value="7 years"/>
          <xsd:enumeration value="12 years"/>
          <xsd:enumeration value="100 years"/>
        </xsd:restriction>
      </xsd:simpleType>
    </xsd:element>
    <xsd:element name="ArticleName" ma:index="10" nillable="true" ma:displayName="Name" ma:hidden="true" ma:internalName="ArticleName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7714ae-5cca-4d80-a049-b4b1f0ec46d0" elementFormDefault="qualified">
    <xsd:import namespace="http://schemas.microsoft.com/office/2006/documentManagement/types"/>
    <xsd:import namespace="http://schemas.microsoft.com/office/infopath/2007/PartnerControls"/>
    <xsd:element name="TaxCatchAllLabel" ma:index="11" nillable="true" ma:displayName="Taxonomy Catch All Column1" ma:description="" ma:hidden="true" ma:list="{52721013-1a77-43df-ac95-984a83b59650}" ma:internalName="TaxCatchAllLabel" ma:readOnly="true" ma:showField="CatchAllDataLabel" ma:web="59f2ac4d-bc1b-4a76-93f7-e962465fc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description="" ma:hidden="true" ma:list="{52721013-1a77-43df-ac95-984a83b59650}" ma:internalName="TaxCatchAll" ma:showField="CatchAllData" ma:web="59f2ac4d-bc1b-4a76-93f7-e962465fc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2ac4d-bc1b-4a76-93f7-e962465fc57b" elementFormDefault="qualified">
    <xsd:import namespace="http://schemas.microsoft.com/office/2006/documentManagement/types"/>
    <xsd:import namespace="http://schemas.microsoft.com/office/infopath/2007/PartnerControls"/>
    <xsd:element name="_dlc_DocId" ma:index="2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670c079-8b9c-4824-ae40-3b9cff66bbfa" ContentTypeId="0x010100DBF22B2F9E624BBA857B72BB0A0E43030047A170BF56D84028BBD1AE15D54364B9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9ca678d06974d1b9a589aa70f41520a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Scotland</TermName>
          <TermId xmlns="http://schemas.microsoft.com/office/infopath/2007/PartnerControls">7896b347-8f24-42d4-9779-392f273074b5</TermId>
        </TermInfo>
      </Terms>
    </b9ca678d06974d1b9a589aa70f41520a>
    <Owner xmlns="bc90169a-923b-41ac-982e-76cb1e36c5ab">
      <UserInfo>
        <DisplayName/>
        <AccountId xsi:nil="true"/>
        <AccountType/>
      </UserInfo>
    </Owner>
    <o4f6c70134b64a99b8a9c18b6cabc6d3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2017</TermName>
          <TermId xmlns="http://schemas.microsoft.com/office/infopath/2007/PartnerControls">e743382d-a956-4c3d-b21e-8f088efd99a3</TermId>
        </TermInfo>
      </Terms>
    </o4f6c70134b64a99b8a9c18b6cabc6d3>
    <ArticleName xmlns="9c5b7532-e3ca-476b-a7af-f7cb57a9bce5" xsi:nil="true"/>
    <j4f12893337a4eac9e2d2c696f543b80 xmlns="baee7444-1920-4882-a7e4-354e0bb124a7">
      <Terms xmlns="http://schemas.microsoft.com/office/infopath/2007/PartnerControls"/>
    </j4f12893337a4eac9e2d2c696f543b80>
    <TaxCatchAll xmlns="e67714ae-5cca-4d80-a049-b4b1f0ec46d0">
      <Value>801</Value>
      <Value>2471</Value>
      <Value>47</Value>
      <Value>1</Value>
      <Value>66</Value>
    </TaxCatchAll>
    <j5093c87c62f4e2ea96105d295eed61a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77462fb2-11a1-4cd5-8628-4e6081b9477e</TermId>
        </TermInfo>
      </Terms>
    </j5093c87c62f4e2ea96105d295eed61a>
    <Retention xmlns="9c5b7532-e3ca-476b-a7af-f7cb57a9bce5">7 years</Retention>
    <k8d136f7c151492e9a8c9a3ff7eb0306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 government elections</TermName>
          <TermId xmlns="http://schemas.microsoft.com/office/infopath/2007/PartnerControls">5a21ae26-924a-4744-a4dc-0e03c1213209</TermId>
        </TermInfo>
      </Terms>
    </k8d136f7c151492e9a8c9a3ff7eb0306>
    <b78556a5ab004a83993a9660bce6152c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 staff</TermName>
          <TermId xmlns="http://schemas.microsoft.com/office/infopath/2007/PartnerControls">1a1e0e6e-8d96-4235-ac5f-9f1dcc3600b0</TermId>
        </TermInfo>
      </Terms>
    </b78556a5ab004a83993a9660bce6152c>
    <_dlc_DocId xmlns="59f2ac4d-bc1b-4a76-93f7-e962465fc57b">FNCT-146-2081</_dlc_DocId>
    <_dlc_DocIdUrl xmlns="59f2ac4d-bc1b-4a76-93f7-e962465fc57b">
      <Url>http://skynet/dm/Functions/ta/_layouts/DocIdRedir.aspx?ID=FNCT-146-2081</Url>
      <Description>FNCT-146-2081</Description>
    </_dlc_DocIdUrl>
  </documentManagement>
</p:properties>
</file>

<file path=customXml/itemProps1.xml><?xml version="1.0" encoding="utf-8"?>
<ds:datastoreItem xmlns:ds="http://schemas.openxmlformats.org/officeDocument/2006/customXml" ds:itemID="{BBEC2DEB-7228-4406-BAC6-2DF8FD7C7B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ee7444-1920-4882-a7e4-354e0bb124a7"/>
    <ds:schemaRef ds:uri="bc90169a-923b-41ac-982e-76cb1e36c5ab"/>
    <ds:schemaRef ds:uri="9c5b7532-e3ca-476b-a7af-f7cb57a9bce5"/>
    <ds:schemaRef ds:uri="e67714ae-5cca-4d80-a049-b4b1f0ec46d0"/>
    <ds:schemaRef ds:uri="59f2ac4d-bc1b-4a76-93f7-e962465fc5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2BDB12-7822-40C3-877C-7F99E4B30F76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D70890B3-77A7-4CCA-89B2-0D0B8F69D46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6A4AB37-738E-4753-AAB6-E9F453336960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97F4995-16FC-4EDC-BD99-CF892F52ADEF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59f2ac4d-bc1b-4a76-93f7-e962465fc57b"/>
    <ds:schemaRef ds:uri="http://purl.org/dc/terms/"/>
    <ds:schemaRef ds:uri="e67714ae-5cca-4d80-a049-b4b1f0ec46d0"/>
    <ds:schemaRef ds:uri="9c5b7532-e3ca-476b-a7af-f7cb57a9bce5"/>
    <ds:schemaRef ds:uri="http://schemas.microsoft.com/office/2006/documentManagement/types"/>
    <ds:schemaRef ds:uri="baee7444-1920-4882-a7e4-354e0bb124a7"/>
    <ds:schemaRef ds:uri="bc90169a-923b-41ac-982e-76cb1e36c5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702</Words>
  <Application>Microsoft Office PowerPoint</Application>
  <PresentationFormat>On-screen Show (4:3)</PresentationFormat>
  <Paragraphs>139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</vt:lpstr>
      <vt:lpstr>1_Office Theme</vt:lpstr>
      <vt:lpstr>EC_Powerpoint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060117Count management SG</dc:title>
  <dc:creator>Chris Highcock</dc:creator>
  <cp:lastModifiedBy>Martin McKeown</cp:lastModifiedBy>
  <cp:revision>186</cp:revision>
  <dcterms:created xsi:type="dcterms:W3CDTF">2014-11-18T09:46:26Z</dcterms:created>
  <dcterms:modified xsi:type="dcterms:W3CDTF">2022-01-26T15:25:57Z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0x010100DBF22B2F9E624BBA857B72BB0A0E43030047A170BF56D84028BBD1AE15D54364B9007364DFDBE94BE54599771DBE1E767953</vt:lpwstr>
  </property>
  <property fmtid="{D5CDD505-2E9C-101B-9397-08002B2CF9AE}" pid="4" name="_dlc_DocIdItemGuid">
    <vt:lpwstr>b93fa302-74aa-483a-9de7-6346c018511d</vt:lpwstr>
  </property>
  <property fmtid="{D5CDD505-2E9C-101B-9397-08002B2CF9AE}" pid="5" name="Financial_x0020_year">
    <vt:lpwstr/>
  </property>
  <property fmtid="{D5CDD505-2E9C-101B-9397-08002B2CF9AE}" pid="6" name="Audience1">
    <vt:lpwstr>1;#All staff|1a1e0e6e-8d96-4235-ac5f-9f1dcc3600b0</vt:lpwstr>
  </property>
  <property fmtid="{D5CDD505-2E9C-101B-9397-08002B2CF9AE}" pid="7" name="Countries">
    <vt:lpwstr>47;#Scotland|7896b347-8f24-42d4-9779-392f273074b5</vt:lpwstr>
  </property>
  <property fmtid="{D5CDD505-2E9C-101B-9397-08002B2CF9AE}" pid="8" name="Order">
    <vt:r8>208100</vt:r8>
  </property>
  <property fmtid="{D5CDD505-2E9C-101B-9397-08002B2CF9AE}" pid="9" name="TaxKeyword">
    <vt:lpwstr/>
  </property>
  <property fmtid="{D5CDD505-2E9C-101B-9397-08002B2CF9AE}" pid="10" name="ECSubject">
    <vt:lpwstr>66;#Local government elections|5a21ae26-924a-4744-a4dc-0e03c1213209</vt:lpwstr>
  </property>
  <property fmtid="{D5CDD505-2E9C-101B-9397-08002B2CF9AE}" pid="11" name="Calendar_x0020_Year">
    <vt:lpwstr>2471;#2017|e743382d-a956-4c3d-b21e-8f088efd99a3</vt:lpwstr>
  </property>
  <property fmtid="{D5CDD505-2E9C-101B-9397-08002B2CF9AE}" pid="12" name="GPMS marking">
    <vt:lpwstr>801;#Official|77462fb2-11a1-4cd5-8628-4e6081b9477e</vt:lpwstr>
  </property>
  <property fmtid="{D5CDD505-2E9C-101B-9397-08002B2CF9AE}" pid="13" name="GPMS_x0020_marking">
    <vt:lpwstr>801;#Official|77462fb2-11a1-4cd5-8628-4e6081b9477e</vt:lpwstr>
  </property>
  <property fmtid="{D5CDD505-2E9C-101B-9397-08002B2CF9AE}" pid="14" name="TaxKeywordTaxHTField">
    <vt:lpwstr/>
  </property>
  <property fmtid="{D5CDD505-2E9C-101B-9397-08002B2CF9AE}" pid="15" name="Calendar Year">
    <vt:lpwstr>2471</vt:lpwstr>
  </property>
  <property fmtid="{D5CDD505-2E9C-101B-9397-08002B2CF9AE}" pid="16" name="Financial year">
    <vt:lpwstr/>
  </property>
</Properties>
</file>