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4"/>
  </p:sldMasterIdLst>
  <p:notesMasterIdLst>
    <p:notesMasterId r:id="rId21"/>
  </p:notesMasterIdLst>
  <p:sldIdLst>
    <p:sldId id="351" r:id="rId5"/>
    <p:sldId id="367" r:id="rId6"/>
    <p:sldId id="369" r:id="rId7"/>
    <p:sldId id="311" r:id="rId8"/>
    <p:sldId id="304" r:id="rId9"/>
    <p:sldId id="315" r:id="rId10"/>
    <p:sldId id="335" r:id="rId11"/>
    <p:sldId id="338" r:id="rId12"/>
    <p:sldId id="336" r:id="rId13"/>
    <p:sldId id="341" r:id="rId14"/>
    <p:sldId id="362" r:id="rId15"/>
    <p:sldId id="370" r:id="rId16"/>
    <p:sldId id="363" r:id="rId17"/>
    <p:sldId id="365" r:id="rId18"/>
    <p:sldId id="366" r:id="rId19"/>
    <p:sldId id="3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th McDevitt" initials="KM" lastIdx="1" clrIdx="0">
    <p:extLst>
      <p:ext uri="{19B8F6BF-5375-455C-9EA6-DF929625EA0E}">
        <p15:presenceInfo xmlns:p15="http://schemas.microsoft.com/office/powerpoint/2012/main" userId="S-1-5-21-765483983-692928010-316617838-3103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77598" autoAdjust="0"/>
  </p:normalViewPr>
  <p:slideViewPr>
    <p:cSldViewPr snapToGrid="0" snapToObjects="1">
      <p:cViewPr varScale="1">
        <p:scale>
          <a:sx n="63" d="100"/>
          <a:sy n="63" d="100"/>
        </p:scale>
        <p:origin x="1134"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A604ED-D761-3443-82CC-2532B2BF243D}"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38D9A-D46D-AD4E-9F39-01069C305363}" type="slidenum">
              <a:rPr lang="en-US" smtClean="0"/>
              <a:t>‹#›</a:t>
            </a:fld>
            <a:endParaRPr lang="en-US"/>
          </a:p>
        </p:txBody>
      </p:sp>
    </p:spTree>
    <p:extLst>
      <p:ext uri="{BB962C8B-B14F-4D97-AF65-F5344CB8AC3E}">
        <p14:creationId xmlns:p14="http://schemas.microsoft.com/office/powerpoint/2010/main" val="224970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838D9A-D46D-AD4E-9F39-01069C305363}" type="slidenum">
              <a:rPr lang="en-US" smtClean="0"/>
              <a:t>4</a:t>
            </a:fld>
            <a:endParaRPr lang="en-US"/>
          </a:p>
        </p:txBody>
      </p:sp>
    </p:spTree>
    <p:extLst>
      <p:ext uri="{BB962C8B-B14F-4D97-AF65-F5344CB8AC3E}">
        <p14:creationId xmlns:p14="http://schemas.microsoft.com/office/powerpoint/2010/main" val="412692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6AF286-7DFA-424C-B093-986BF2302344}" type="slidenum">
              <a:rPr lang="en-GB" smtClean="0"/>
              <a:t>6</a:t>
            </a:fld>
            <a:endParaRPr lang="en-GB"/>
          </a:p>
        </p:txBody>
      </p:sp>
    </p:spTree>
    <p:extLst>
      <p:ext uri="{BB962C8B-B14F-4D97-AF65-F5344CB8AC3E}">
        <p14:creationId xmlns:p14="http://schemas.microsoft.com/office/powerpoint/2010/main" val="3154398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EB5D-E41D-BF43-88BB-63FB4FA10A3C}"/>
              </a:ext>
            </a:extLst>
          </p:cNvPr>
          <p:cNvSpPr>
            <a:spLocks noGrp="1"/>
          </p:cNvSpPr>
          <p:nvPr>
            <p:ph type="ctrTitle"/>
          </p:nvPr>
        </p:nvSpPr>
        <p:spPr>
          <a:xfrm>
            <a:off x="591127" y="3121892"/>
            <a:ext cx="10076873" cy="1925928"/>
          </a:xfrm>
        </p:spPr>
        <p:txBody>
          <a:bodyPr lIns="0" tIns="0" rIns="0" bIns="0" anchor="b">
            <a:normAutofit/>
          </a:bodyPr>
          <a:lstStyle>
            <a:lvl1pPr algn="l">
              <a:defRPr sz="5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0CC82EC-BE29-0F42-91E9-A5A4ABA815C9}"/>
              </a:ext>
            </a:extLst>
          </p:cNvPr>
          <p:cNvSpPr>
            <a:spLocks noGrp="1"/>
          </p:cNvSpPr>
          <p:nvPr>
            <p:ph type="subTitle" idx="1"/>
          </p:nvPr>
        </p:nvSpPr>
        <p:spPr>
          <a:xfrm>
            <a:off x="591127" y="5112187"/>
            <a:ext cx="10076873" cy="1159304"/>
          </a:xfrm>
        </p:spPr>
        <p:txBody>
          <a:bodyPr lIns="0" tIns="0" rIns="0" bIns="0">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C7620DCD-4AE8-7F40-8863-806F74420ACB}"/>
              </a:ext>
            </a:extLst>
          </p:cNvPr>
          <p:cNvPicPr>
            <a:picLocks noChangeAspect="1"/>
          </p:cNvPicPr>
          <p:nvPr/>
        </p:nvPicPr>
        <p:blipFill>
          <a:blip r:embed="rId3"/>
          <a:stretch>
            <a:fillRect/>
          </a:stretch>
        </p:blipFill>
        <p:spPr>
          <a:xfrm>
            <a:off x="9958533" y="384175"/>
            <a:ext cx="1873251" cy="876300"/>
          </a:xfrm>
          <a:prstGeom prst="rect">
            <a:avLst/>
          </a:prstGeom>
        </p:spPr>
      </p:pic>
      <p:pic>
        <p:nvPicPr>
          <p:cNvPr id="5" name="Picture 4">
            <a:extLst>
              <a:ext uri="{FF2B5EF4-FFF2-40B4-BE49-F238E27FC236}">
                <a16:creationId xmlns:a16="http://schemas.microsoft.com/office/drawing/2014/main" id="{3F36B28B-FAAF-49B4-8141-711975AE4904}"/>
              </a:ext>
            </a:extLst>
          </p:cNvPr>
          <p:cNvPicPr>
            <a:picLocks noChangeAspect="1"/>
          </p:cNvPicPr>
          <p:nvPr userDrawn="1"/>
        </p:nvPicPr>
        <p:blipFill>
          <a:blip r:embed="rId3"/>
          <a:stretch>
            <a:fillRect/>
          </a:stretch>
        </p:blipFill>
        <p:spPr>
          <a:xfrm>
            <a:off x="9958533" y="384175"/>
            <a:ext cx="1873251" cy="876300"/>
          </a:xfrm>
          <a:prstGeom prst="rect">
            <a:avLst/>
          </a:prstGeom>
        </p:spPr>
      </p:pic>
    </p:spTree>
    <p:extLst>
      <p:ext uri="{BB962C8B-B14F-4D97-AF65-F5344CB8AC3E}">
        <p14:creationId xmlns:p14="http://schemas.microsoft.com/office/powerpoint/2010/main" val="356038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91CA6D-DBB5-6E41-B01A-AD94EFF23D51}"/>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F3E7BDF9-812C-1340-B295-0446B66813E8}"/>
              </a:ext>
            </a:extLst>
          </p:cNvPr>
          <p:cNvSpPr>
            <a:spLocks noGrp="1"/>
          </p:cNvSpPr>
          <p:nvPr>
            <p:ph idx="1"/>
          </p:nvPr>
        </p:nvSpPr>
        <p:spPr>
          <a:xfrm>
            <a:off x="5183188" y="2373744"/>
            <a:ext cx="6172200" cy="3800839"/>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a:extLst>
              <a:ext uri="{FF2B5EF4-FFF2-40B4-BE49-F238E27FC236}">
                <a16:creationId xmlns:a16="http://schemas.microsoft.com/office/drawing/2014/main" id="{611AB05A-0A04-544D-A451-B0FC9836480C}"/>
              </a:ext>
            </a:extLst>
          </p:cNvPr>
          <p:cNvSpPr>
            <a:spLocks noGrp="1"/>
          </p:cNvSpPr>
          <p:nvPr>
            <p:ph type="body" sz="half" idx="2"/>
          </p:nvPr>
        </p:nvSpPr>
        <p:spPr>
          <a:xfrm>
            <a:off x="839788" y="2373744"/>
            <a:ext cx="3932237" cy="380083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27EFB5B6-9B92-8F4A-B53D-1FBF3BDB6ED1}"/>
              </a:ext>
            </a:extLst>
          </p:cNvPr>
          <p:cNvPicPr>
            <a:picLocks noChangeAspect="1"/>
          </p:cNvPicPr>
          <p:nvPr/>
        </p:nvPicPr>
        <p:blipFill>
          <a:blip r:embed="rId3"/>
          <a:stretch>
            <a:fillRect/>
          </a:stretch>
        </p:blipFill>
        <p:spPr>
          <a:xfrm>
            <a:off x="9958533" y="384175"/>
            <a:ext cx="1873251" cy="876300"/>
          </a:xfrm>
          <a:prstGeom prst="rect">
            <a:avLst/>
          </a:prstGeom>
        </p:spPr>
      </p:pic>
      <p:pic>
        <p:nvPicPr>
          <p:cNvPr id="6" name="Picture 5">
            <a:extLst>
              <a:ext uri="{FF2B5EF4-FFF2-40B4-BE49-F238E27FC236}">
                <a16:creationId xmlns:a16="http://schemas.microsoft.com/office/drawing/2014/main" id="{DD38CD19-0B7A-4A4A-BFD5-9A6FBCAE4363}"/>
              </a:ext>
            </a:extLst>
          </p:cNvPr>
          <p:cNvPicPr>
            <a:picLocks noChangeAspect="1"/>
          </p:cNvPicPr>
          <p:nvPr userDrawn="1"/>
        </p:nvPicPr>
        <p:blipFill>
          <a:blip r:embed="rId3"/>
          <a:stretch>
            <a:fillRect/>
          </a:stretch>
        </p:blipFill>
        <p:spPr>
          <a:xfrm>
            <a:off x="9958533" y="384175"/>
            <a:ext cx="1873251" cy="876300"/>
          </a:xfrm>
          <a:prstGeom prst="rect">
            <a:avLst/>
          </a:prstGeom>
        </p:spPr>
      </p:pic>
    </p:spTree>
    <p:extLst>
      <p:ext uri="{BB962C8B-B14F-4D97-AF65-F5344CB8AC3E}">
        <p14:creationId xmlns:p14="http://schemas.microsoft.com/office/powerpoint/2010/main" val="92063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D51D7-C560-1548-B29D-3889EA2D59F3}"/>
              </a:ext>
            </a:extLst>
          </p:cNvPr>
          <p:cNvSpPr>
            <a:spLocks noGrp="1"/>
          </p:cNvSpPr>
          <p:nvPr>
            <p:ph type="title"/>
          </p:nvPr>
        </p:nvSpPr>
        <p:spPr>
          <a:xfrm>
            <a:off x="838200" y="384175"/>
            <a:ext cx="8943109" cy="1047559"/>
          </a:xfrm>
        </p:spPr>
        <p:txBody>
          <a:bodyPr anchor="b" anchorCtr="0">
            <a:normAutofit/>
          </a:bodyPr>
          <a:lstStyle>
            <a:lvl1pPr>
              <a:defRPr sz="40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05776B4-7F12-8946-96F7-269401F7690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5A8E5E8-7C88-E346-91D0-5F3C857C946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a:extLst>
              <a:ext uri="{FF2B5EF4-FFF2-40B4-BE49-F238E27FC236}">
                <a16:creationId xmlns:a16="http://schemas.microsoft.com/office/drawing/2014/main" id="{B19AFCBD-FC1F-4B4A-A7A0-B48CF5C0EC19}"/>
              </a:ext>
            </a:extLst>
          </p:cNvPr>
          <p:cNvPicPr>
            <a:picLocks noChangeAspect="1"/>
          </p:cNvPicPr>
          <p:nvPr userDrawn="1"/>
        </p:nvPicPr>
        <p:blipFill>
          <a:blip r:embed="rId3"/>
          <a:stretch>
            <a:fillRect/>
          </a:stretch>
        </p:blipFill>
        <p:spPr>
          <a:xfrm>
            <a:off x="9958532" y="384175"/>
            <a:ext cx="1873251" cy="880389"/>
          </a:xfrm>
          <a:prstGeom prst="rect">
            <a:avLst/>
          </a:prstGeom>
        </p:spPr>
      </p:pic>
      <p:sp>
        <p:nvSpPr>
          <p:cNvPr id="10" name="Title 1">
            <a:extLst>
              <a:ext uri="{FF2B5EF4-FFF2-40B4-BE49-F238E27FC236}">
                <a16:creationId xmlns:a16="http://schemas.microsoft.com/office/drawing/2014/main" id="{893D09B4-B49E-524A-9FFD-8BF6093004BB}"/>
              </a:ext>
            </a:extLst>
          </p:cNvPr>
          <p:cNvSpPr txBox="1">
            <a:spLocks/>
          </p:cNvSpPr>
          <p:nvPr userDrawn="1"/>
        </p:nvSpPr>
        <p:spPr>
          <a:xfrm>
            <a:off x="838200" y="384175"/>
            <a:ext cx="8850745" cy="1047559"/>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kern="1200">
                <a:solidFill>
                  <a:schemeClr val="tx1"/>
                </a:solidFill>
                <a:latin typeface="Helvetica" pitchFamily="2" charset="0"/>
                <a:ea typeface="+mj-ea"/>
                <a:cs typeface="+mj-cs"/>
              </a:defRPr>
            </a:lvl1pPr>
          </a:lstStyle>
          <a:p>
            <a:r>
              <a:rPr lang="en-GB"/>
              <a:t>Click to edit Master title style</a:t>
            </a:r>
            <a:endParaRPr lang="en-US" dirty="0"/>
          </a:p>
        </p:txBody>
      </p:sp>
    </p:spTree>
    <p:extLst>
      <p:ext uri="{BB962C8B-B14F-4D97-AF65-F5344CB8AC3E}">
        <p14:creationId xmlns:p14="http://schemas.microsoft.com/office/powerpoint/2010/main" val="63085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9A17-020C-3045-9760-6BC912C896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FCABBEF-525A-F240-A7F6-2249B1351618}"/>
              </a:ext>
            </a:extLst>
          </p:cNvPr>
          <p:cNvSpPr>
            <a:spLocks noGrp="1"/>
          </p:cNvSpPr>
          <p:nvPr>
            <p:ph type="pic" idx="1"/>
          </p:nvPr>
        </p:nvSpPr>
        <p:spPr>
          <a:xfrm>
            <a:off x="5183188" y="2362994"/>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2A0E8A-DCE3-3A4A-AABA-79C93455E6D2}"/>
              </a:ext>
            </a:extLst>
          </p:cNvPr>
          <p:cNvSpPr>
            <a:spLocks noGrp="1"/>
          </p:cNvSpPr>
          <p:nvPr>
            <p:ph type="body" sz="half" idx="2"/>
          </p:nvPr>
        </p:nvSpPr>
        <p:spPr>
          <a:xfrm>
            <a:off x="839788" y="237093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8" name="Picture 7">
            <a:extLst>
              <a:ext uri="{FF2B5EF4-FFF2-40B4-BE49-F238E27FC236}">
                <a16:creationId xmlns:a16="http://schemas.microsoft.com/office/drawing/2014/main" id="{0F8A24CD-AEFB-404D-AB22-5C94D3596326}"/>
              </a:ext>
            </a:extLst>
          </p:cNvPr>
          <p:cNvPicPr>
            <a:picLocks noChangeAspect="1"/>
          </p:cNvPicPr>
          <p:nvPr userDrawn="1"/>
        </p:nvPicPr>
        <p:blipFill>
          <a:blip r:embed="rId3"/>
          <a:stretch>
            <a:fillRect/>
          </a:stretch>
        </p:blipFill>
        <p:spPr>
          <a:xfrm>
            <a:off x="9958532" y="384175"/>
            <a:ext cx="1873251" cy="880389"/>
          </a:xfrm>
          <a:prstGeom prst="rect">
            <a:avLst/>
          </a:prstGeom>
        </p:spPr>
      </p:pic>
    </p:spTree>
    <p:extLst>
      <p:ext uri="{BB962C8B-B14F-4D97-AF65-F5344CB8AC3E}">
        <p14:creationId xmlns:p14="http://schemas.microsoft.com/office/powerpoint/2010/main" val="116507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91CA6D-DBB5-6E41-B01A-AD94EFF23D51}"/>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F3E7BDF9-812C-1340-B295-0446B66813E8}"/>
              </a:ext>
            </a:extLst>
          </p:cNvPr>
          <p:cNvSpPr>
            <a:spLocks noGrp="1"/>
          </p:cNvSpPr>
          <p:nvPr>
            <p:ph idx="1"/>
          </p:nvPr>
        </p:nvSpPr>
        <p:spPr>
          <a:xfrm>
            <a:off x="5183188" y="2373744"/>
            <a:ext cx="6172200" cy="3800839"/>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ext Placeholder 3">
            <a:extLst>
              <a:ext uri="{FF2B5EF4-FFF2-40B4-BE49-F238E27FC236}">
                <a16:creationId xmlns:a16="http://schemas.microsoft.com/office/drawing/2014/main" id="{611AB05A-0A04-544D-A451-B0FC9836480C}"/>
              </a:ext>
            </a:extLst>
          </p:cNvPr>
          <p:cNvSpPr>
            <a:spLocks noGrp="1"/>
          </p:cNvSpPr>
          <p:nvPr>
            <p:ph type="body" sz="half" idx="2"/>
          </p:nvPr>
        </p:nvSpPr>
        <p:spPr>
          <a:xfrm>
            <a:off x="839788" y="2373744"/>
            <a:ext cx="3932237" cy="380083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2" name="Picture 11">
            <a:extLst>
              <a:ext uri="{FF2B5EF4-FFF2-40B4-BE49-F238E27FC236}">
                <a16:creationId xmlns:a16="http://schemas.microsoft.com/office/drawing/2014/main" id="{27EFB5B6-9B92-8F4A-B53D-1FBF3BDB6ED1}"/>
              </a:ext>
            </a:extLst>
          </p:cNvPr>
          <p:cNvPicPr>
            <a:picLocks noChangeAspect="1"/>
          </p:cNvPicPr>
          <p:nvPr userDrawn="1"/>
        </p:nvPicPr>
        <p:blipFill>
          <a:blip r:embed="rId3"/>
          <a:stretch>
            <a:fillRect/>
          </a:stretch>
        </p:blipFill>
        <p:spPr>
          <a:xfrm>
            <a:off x="9958533" y="384175"/>
            <a:ext cx="1873251" cy="876300"/>
          </a:xfrm>
          <a:prstGeom prst="rect">
            <a:avLst/>
          </a:prstGeom>
        </p:spPr>
      </p:pic>
    </p:spTree>
    <p:extLst>
      <p:ext uri="{BB962C8B-B14F-4D97-AF65-F5344CB8AC3E}">
        <p14:creationId xmlns:p14="http://schemas.microsoft.com/office/powerpoint/2010/main" val="220152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785794"/>
            <a:ext cx="10972800" cy="857256"/>
          </a:xfrm>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E394440-8109-4FFF-9BA1-D1D67F1CCC1C}" type="datetimeFigureOut">
              <a:rPr lang="en-GB"/>
              <a:pPr>
                <a:defRPr/>
              </a:pPr>
              <a:t>26/01/2022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CF4E7963-D0DB-4EDF-8434-F7750A69674A}" type="slidenum">
              <a:rPr lang="en-GB" altLang="en-US"/>
              <a:pPr/>
              <a:t>‹#›</a:t>
            </a:fld>
            <a:endParaRPr lang="en-GB" altLang="en-US"/>
          </a:p>
        </p:txBody>
      </p:sp>
    </p:spTree>
    <p:extLst>
      <p:ext uri="{BB962C8B-B14F-4D97-AF65-F5344CB8AC3E}">
        <p14:creationId xmlns:p14="http://schemas.microsoft.com/office/powerpoint/2010/main" val="116483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CDDB-FD74-7640-9489-1277BD52AB13}"/>
              </a:ext>
            </a:extLst>
          </p:cNvPr>
          <p:cNvSpPr>
            <a:spLocks noGrp="1"/>
          </p:cNvSpPr>
          <p:nvPr>
            <p:ph type="title"/>
          </p:nvPr>
        </p:nvSpPr>
        <p:spPr>
          <a:xfrm>
            <a:off x="838200" y="384175"/>
            <a:ext cx="8850745" cy="1047559"/>
          </a:xfrm>
        </p:spPr>
        <p:txBody>
          <a:bodyPr anchor="b" anchorCtr="0">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B49C0D6-25CB-764D-838F-63E050500052}"/>
              </a:ext>
            </a:extLst>
          </p:cNvPr>
          <p:cNvSpPr>
            <a:spLocks noGrp="1"/>
          </p:cNvSpPr>
          <p:nvPr>
            <p:ph idx="1"/>
          </p:nvPr>
        </p:nvSpPr>
        <p:spPr/>
        <p:txBody>
          <a:bodyPr>
            <a:normAutofit/>
          </a:bodyPr>
          <a:lstStyle>
            <a:lvl1pPr>
              <a:defRPr sz="3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67EA5D96-97FD-924E-AF59-A9E931E7E8AB}"/>
              </a:ext>
            </a:extLst>
          </p:cNvPr>
          <p:cNvPicPr>
            <a:picLocks noChangeAspect="1"/>
          </p:cNvPicPr>
          <p:nvPr/>
        </p:nvPicPr>
        <p:blipFill>
          <a:blip r:embed="rId3"/>
          <a:stretch>
            <a:fillRect/>
          </a:stretch>
        </p:blipFill>
        <p:spPr>
          <a:xfrm>
            <a:off x="9958532" y="384175"/>
            <a:ext cx="1873251" cy="880389"/>
          </a:xfrm>
          <a:prstGeom prst="rect">
            <a:avLst/>
          </a:prstGeom>
        </p:spPr>
      </p:pic>
      <p:pic>
        <p:nvPicPr>
          <p:cNvPr id="5" name="Picture 4">
            <a:extLst>
              <a:ext uri="{FF2B5EF4-FFF2-40B4-BE49-F238E27FC236}">
                <a16:creationId xmlns:a16="http://schemas.microsoft.com/office/drawing/2014/main" id="{A3EF5CDB-5729-457D-86AC-1EA6E697102A}"/>
              </a:ext>
            </a:extLst>
          </p:cNvPr>
          <p:cNvPicPr>
            <a:picLocks noChangeAspect="1"/>
          </p:cNvPicPr>
          <p:nvPr userDrawn="1"/>
        </p:nvPicPr>
        <p:blipFill>
          <a:blip r:embed="rId3"/>
          <a:stretch>
            <a:fillRect/>
          </a:stretch>
        </p:blipFill>
        <p:spPr>
          <a:xfrm>
            <a:off x="9958532" y="384175"/>
            <a:ext cx="1873251" cy="880389"/>
          </a:xfrm>
          <a:prstGeom prst="rect">
            <a:avLst/>
          </a:prstGeom>
        </p:spPr>
      </p:pic>
    </p:spTree>
    <p:extLst>
      <p:ext uri="{BB962C8B-B14F-4D97-AF65-F5344CB8AC3E}">
        <p14:creationId xmlns:p14="http://schemas.microsoft.com/office/powerpoint/2010/main" val="165859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E7F7-102C-0445-8DC0-F3286EDEBDF2}"/>
              </a:ext>
            </a:extLst>
          </p:cNvPr>
          <p:cNvSpPr>
            <a:spLocks noGrp="1"/>
          </p:cNvSpPr>
          <p:nvPr>
            <p:ph type="title"/>
          </p:nvPr>
        </p:nvSpPr>
        <p:spPr>
          <a:xfrm>
            <a:off x="831850" y="1764146"/>
            <a:ext cx="10515600" cy="1958110"/>
          </a:xfrm>
        </p:spPr>
        <p:txBody>
          <a:bodyPr anchor="b">
            <a:normAutofit/>
          </a:bodyPr>
          <a:lstStyle>
            <a:lvl1pPr>
              <a:defRPr sz="5000" b="0" i="0">
                <a:solidFill>
                  <a:schemeClr val="bg1"/>
                </a:solidFill>
                <a:latin typeface="Helvetica" pitchFamily="2"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EC6ACD-92B2-B545-B2FA-45C5FAFA1240}"/>
              </a:ext>
            </a:extLst>
          </p:cNvPr>
          <p:cNvSpPr>
            <a:spLocks noGrp="1"/>
          </p:cNvSpPr>
          <p:nvPr>
            <p:ph type="body" idx="1"/>
          </p:nvPr>
        </p:nvSpPr>
        <p:spPr>
          <a:xfrm>
            <a:off x="831850" y="3796145"/>
            <a:ext cx="10515600" cy="16469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98612DD6-CEA3-0A40-8F6B-BDD19DD644D8}"/>
              </a:ext>
            </a:extLst>
          </p:cNvPr>
          <p:cNvPicPr>
            <a:picLocks noChangeAspect="1"/>
          </p:cNvPicPr>
          <p:nvPr/>
        </p:nvPicPr>
        <p:blipFill>
          <a:blip r:embed="rId3"/>
          <a:stretch>
            <a:fillRect/>
          </a:stretch>
        </p:blipFill>
        <p:spPr>
          <a:xfrm>
            <a:off x="9958533" y="384175"/>
            <a:ext cx="1873251" cy="876300"/>
          </a:xfrm>
          <a:prstGeom prst="rect">
            <a:avLst/>
          </a:prstGeom>
        </p:spPr>
      </p:pic>
      <p:pic>
        <p:nvPicPr>
          <p:cNvPr id="5" name="Picture 4">
            <a:extLst>
              <a:ext uri="{FF2B5EF4-FFF2-40B4-BE49-F238E27FC236}">
                <a16:creationId xmlns:a16="http://schemas.microsoft.com/office/drawing/2014/main" id="{1CE04397-EB3F-4652-A2C0-B427A99CBB1B}"/>
              </a:ext>
            </a:extLst>
          </p:cNvPr>
          <p:cNvPicPr>
            <a:picLocks noChangeAspect="1"/>
          </p:cNvPicPr>
          <p:nvPr userDrawn="1"/>
        </p:nvPicPr>
        <p:blipFill>
          <a:blip r:embed="rId3"/>
          <a:stretch>
            <a:fillRect/>
          </a:stretch>
        </p:blipFill>
        <p:spPr>
          <a:xfrm>
            <a:off x="9958533" y="384175"/>
            <a:ext cx="1873251" cy="876300"/>
          </a:xfrm>
          <a:prstGeom prst="rect">
            <a:avLst/>
          </a:prstGeom>
        </p:spPr>
      </p:pic>
    </p:spTree>
    <p:extLst>
      <p:ext uri="{BB962C8B-B14F-4D97-AF65-F5344CB8AC3E}">
        <p14:creationId xmlns:p14="http://schemas.microsoft.com/office/powerpoint/2010/main" val="36012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D51D7-C560-1548-B29D-3889EA2D59F3}"/>
              </a:ext>
            </a:extLst>
          </p:cNvPr>
          <p:cNvSpPr>
            <a:spLocks noGrp="1"/>
          </p:cNvSpPr>
          <p:nvPr>
            <p:ph type="title"/>
          </p:nvPr>
        </p:nvSpPr>
        <p:spPr>
          <a:xfrm>
            <a:off x="838200" y="384175"/>
            <a:ext cx="8943109" cy="1047559"/>
          </a:xfrm>
        </p:spPr>
        <p:txBody>
          <a:bodyPr anchor="b" anchorCtr="0">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05776B4-7F12-8946-96F7-269401F769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A8E5E8-7C88-E346-91D0-5F3C857C94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19AFCBD-FC1F-4B4A-A7A0-B48CF5C0EC19}"/>
              </a:ext>
            </a:extLst>
          </p:cNvPr>
          <p:cNvPicPr>
            <a:picLocks noChangeAspect="1"/>
          </p:cNvPicPr>
          <p:nvPr/>
        </p:nvPicPr>
        <p:blipFill>
          <a:blip r:embed="rId3"/>
          <a:stretch>
            <a:fillRect/>
          </a:stretch>
        </p:blipFill>
        <p:spPr>
          <a:xfrm>
            <a:off x="9958532" y="384175"/>
            <a:ext cx="1873251" cy="880389"/>
          </a:xfrm>
          <a:prstGeom prst="rect">
            <a:avLst/>
          </a:prstGeom>
        </p:spPr>
      </p:pic>
      <p:sp>
        <p:nvSpPr>
          <p:cNvPr id="10" name="Title 1">
            <a:extLst>
              <a:ext uri="{FF2B5EF4-FFF2-40B4-BE49-F238E27FC236}">
                <a16:creationId xmlns:a16="http://schemas.microsoft.com/office/drawing/2014/main" id="{893D09B4-B49E-524A-9FFD-8BF6093004BB}"/>
              </a:ext>
            </a:extLst>
          </p:cNvPr>
          <p:cNvSpPr txBox="1">
            <a:spLocks/>
          </p:cNvSpPr>
          <p:nvPr/>
        </p:nvSpPr>
        <p:spPr>
          <a:xfrm>
            <a:off x="838200" y="384175"/>
            <a:ext cx="8850745" cy="1047559"/>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kern="1200">
                <a:solidFill>
                  <a:schemeClr val="tx1"/>
                </a:solidFill>
                <a:latin typeface="Helvetica" pitchFamily="2" charset="0"/>
                <a:ea typeface="+mj-ea"/>
                <a:cs typeface="+mj-cs"/>
              </a:defRPr>
            </a:lvl1pPr>
          </a:lstStyle>
          <a:p>
            <a:r>
              <a:rPr lang="en-GB"/>
              <a:t>Click to edit Master title style</a:t>
            </a:r>
            <a:endParaRPr lang="en-US" dirty="0"/>
          </a:p>
        </p:txBody>
      </p:sp>
      <p:pic>
        <p:nvPicPr>
          <p:cNvPr id="7" name="Picture 6">
            <a:extLst>
              <a:ext uri="{FF2B5EF4-FFF2-40B4-BE49-F238E27FC236}">
                <a16:creationId xmlns:a16="http://schemas.microsoft.com/office/drawing/2014/main" id="{60B5AA77-4536-46D1-9F3F-BE44B5130F32}"/>
              </a:ext>
            </a:extLst>
          </p:cNvPr>
          <p:cNvPicPr>
            <a:picLocks noChangeAspect="1"/>
          </p:cNvPicPr>
          <p:nvPr userDrawn="1"/>
        </p:nvPicPr>
        <p:blipFill>
          <a:blip r:embed="rId3"/>
          <a:stretch>
            <a:fillRect/>
          </a:stretch>
        </p:blipFill>
        <p:spPr>
          <a:xfrm>
            <a:off x="9958532" y="384175"/>
            <a:ext cx="1873251" cy="880389"/>
          </a:xfrm>
          <a:prstGeom prst="rect">
            <a:avLst/>
          </a:prstGeom>
        </p:spPr>
      </p:pic>
      <p:sp>
        <p:nvSpPr>
          <p:cNvPr id="9" name="Title 1">
            <a:extLst>
              <a:ext uri="{FF2B5EF4-FFF2-40B4-BE49-F238E27FC236}">
                <a16:creationId xmlns:a16="http://schemas.microsoft.com/office/drawing/2014/main" id="{28E4AD62-FE44-4E9F-89CD-24FFE3E53DBF}"/>
              </a:ext>
            </a:extLst>
          </p:cNvPr>
          <p:cNvSpPr txBox="1">
            <a:spLocks/>
          </p:cNvSpPr>
          <p:nvPr userDrawn="1"/>
        </p:nvSpPr>
        <p:spPr>
          <a:xfrm>
            <a:off x="838200" y="384175"/>
            <a:ext cx="8850745" cy="1047559"/>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kern="1200">
                <a:solidFill>
                  <a:schemeClr val="tx1"/>
                </a:solidFill>
                <a:latin typeface="Helvetica" pitchFamily="2" charset="0"/>
                <a:ea typeface="+mj-ea"/>
                <a:cs typeface="+mj-cs"/>
              </a:defRPr>
            </a:lvl1pPr>
          </a:lstStyle>
          <a:p>
            <a:r>
              <a:rPr lang="en-GB"/>
              <a:t>Click to edit Master title style</a:t>
            </a:r>
            <a:endParaRPr lang="en-US" dirty="0"/>
          </a:p>
        </p:txBody>
      </p:sp>
    </p:spTree>
    <p:extLst>
      <p:ext uri="{BB962C8B-B14F-4D97-AF65-F5344CB8AC3E}">
        <p14:creationId xmlns:p14="http://schemas.microsoft.com/office/powerpoint/2010/main" val="153947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1577A-F734-5248-967F-E53247F4ADC2}"/>
              </a:ext>
            </a:extLst>
          </p:cNvPr>
          <p:cNvSpPr>
            <a:spLocks noGrp="1"/>
          </p:cNvSpPr>
          <p:nvPr>
            <p:ph type="title"/>
          </p:nvPr>
        </p:nvSpPr>
        <p:spPr>
          <a:xfrm>
            <a:off x="839788" y="382779"/>
            <a:ext cx="8849157" cy="1047559"/>
          </a:xfrm>
        </p:spPr>
        <p:txBody>
          <a:bodyPr anchor="b" anchorCtr="0">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E6A61E-7C01-554E-8A28-4462EBC9C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94D1C1-7FC7-5D47-A654-D69272955616}"/>
              </a:ext>
            </a:extLst>
          </p:cNvPr>
          <p:cNvSpPr>
            <a:spLocks noGrp="1"/>
          </p:cNvSpPr>
          <p:nvPr>
            <p:ph sz="half" idx="2"/>
          </p:nvPr>
        </p:nvSpPr>
        <p:spPr>
          <a:xfrm>
            <a:off x="839788" y="2754504"/>
            <a:ext cx="5157787" cy="3101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480082A-DA75-E842-9935-2FA2E27D14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345AAE-4CC3-8A49-B1FF-010C03D7C4CC}"/>
              </a:ext>
            </a:extLst>
          </p:cNvPr>
          <p:cNvSpPr>
            <a:spLocks noGrp="1"/>
          </p:cNvSpPr>
          <p:nvPr>
            <p:ph sz="quarter" idx="4"/>
          </p:nvPr>
        </p:nvSpPr>
        <p:spPr>
          <a:xfrm>
            <a:off x="6172200" y="2754504"/>
            <a:ext cx="5183188" cy="3101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0EBFC8E-7776-EC4F-99A7-711EB9A5E3D8}"/>
              </a:ext>
            </a:extLst>
          </p:cNvPr>
          <p:cNvPicPr>
            <a:picLocks noChangeAspect="1"/>
          </p:cNvPicPr>
          <p:nvPr/>
        </p:nvPicPr>
        <p:blipFill>
          <a:blip r:embed="rId3"/>
          <a:stretch>
            <a:fillRect/>
          </a:stretch>
        </p:blipFill>
        <p:spPr>
          <a:xfrm>
            <a:off x="9958532" y="384175"/>
            <a:ext cx="1873251" cy="880389"/>
          </a:xfrm>
          <a:prstGeom prst="rect">
            <a:avLst/>
          </a:prstGeom>
        </p:spPr>
      </p:pic>
      <p:sp>
        <p:nvSpPr>
          <p:cNvPr id="11" name="Title 1">
            <a:extLst>
              <a:ext uri="{FF2B5EF4-FFF2-40B4-BE49-F238E27FC236}">
                <a16:creationId xmlns:a16="http://schemas.microsoft.com/office/drawing/2014/main" id="{163A82C1-AD75-864B-9708-B45CD3110B0A}"/>
              </a:ext>
            </a:extLst>
          </p:cNvPr>
          <p:cNvSpPr txBox="1">
            <a:spLocks/>
          </p:cNvSpPr>
          <p:nvPr/>
        </p:nvSpPr>
        <p:spPr>
          <a:xfrm>
            <a:off x="838200" y="384175"/>
            <a:ext cx="8850745" cy="1047559"/>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kern="1200">
                <a:solidFill>
                  <a:schemeClr val="tx1"/>
                </a:solidFill>
                <a:latin typeface="Helvetica" pitchFamily="2" charset="0"/>
                <a:ea typeface="+mj-ea"/>
                <a:cs typeface="+mj-cs"/>
              </a:defRPr>
            </a:lvl1pPr>
          </a:lstStyle>
          <a:p>
            <a:r>
              <a:rPr lang="en-GB"/>
              <a:t>Click to edit Master title style</a:t>
            </a:r>
            <a:endParaRPr lang="en-US" dirty="0"/>
          </a:p>
        </p:txBody>
      </p:sp>
      <p:pic>
        <p:nvPicPr>
          <p:cNvPr id="9" name="Picture 8">
            <a:extLst>
              <a:ext uri="{FF2B5EF4-FFF2-40B4-BE49-F238E27FC236}">
                <a16:creationId xmlns:a16="http://schemas.microsoft.com/office/drawing/2014/main" id="{6CBEE011-A45F-4D09-8E9C-74DE7018FE8E}"/>
              </a:ext>
            </a:extLst>
          </p:cNvPr>
          <p:cNvPicPr>
            <a:picLocks noChangeAspect="1"/>
          </p:cNvPicPr>
          <p:nvPr userDrawn="1"/>
        </p:nvPicPr>
        <p:blipFill>
          <a:blip r:embed="rId3"/>
          <a:stretch>
            <a:fillRect/>
          </a:stretch>
        </p:blipFill>
        <p:spPr>
          <a:xfrm>
            <a:off x="9958532" y="384175"/>
            <a:ext cx="1873251" cy="880389"/>
          </a:xfrm>
          <a:prstGeom prst="rect">
            <a:avLst/>
          </a:prstGeom>
        </p:spPr>
      </p:pic>
      <p:sp>
        <p:nvSpPr>
          <p:cNvPr id="12" name="Title 1">
            <a:extLst>
              <a:ext uri="{FF2B5EF4-FFF2-40B4-BE49-F238E27FC236}">
                <a16:creationId xmlns:a16="http://schemas.microsoft.com/office/drawing/2014/main" id="{209211A8-C01E-413E-B3F5-B17FA9515E4D}"/>
              </a:ext>
            </a:extLst>
          </p:cNvPr>
          <p:cNvSpPr txBox="1">
            <a:spLocks/>
          </p:cNvSpPr>
          <p:nvPr userDrawn="1"/>
        </p:nvSpPr>
        <p:spPr>
          <a:xfrm>
            <a:off x="838200" y="384175"/>
            <a:ext cx="8850745" cy="1047559"/>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kern="1200">
                <a:solidFill>
                  <a:schemeClr val="tx1"/>
                </a:solidFill>
                <a:latin typeface="Helvetica" pitchFamily="2" charset="0"/>
                <a:ea typeface="+mj-ea"/>
                <a:cs typeface="+mj-cs"/>
              </a:defRPr>
            </a:lvl1pPr>
          </a:lstStyle>
          <a:p>
            <a:r>
              <a:rPr lang="en-GB"/>
              <a:t>Click to edit Master title style</a:t>
            </a:r>
            <a:endParaRPr lang="en-US" dirty="0"/>
          </a:p>
        </p:txBody>
      </p:sp>
    </p:spTree>
    <p:extLst>
      <p:ext uri="{BB962C8B-B14F-4D97-AF65-F5344CB8AC3E}">
        <p14:creationId xmlns:p14="http://schemas.microsoft.com/office/powerpoint/2010/main" val="284050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94798-4811-6246-ADA8-7CCA42D38CBD}"/>
              </a:ext>
            </a:extLst>
          </p:cNvPr>
          <p:cNvSpPr>
            <a:spLocks noGrp="1"/>
          </p:cNvSpPr>
          <p:nvPr>
            <p:ph type="title"/>
          </p:nvPr>
        </p:nvSpPr>
        <p:spPr>
          <a:xfrm>
            <a:off x="838200" y="384175"/>
            <a:ext cx="8767618" cy="1047559"/>
          </a:xfrm>
        </p:spPr>
        <p:txBody>
          <a:bodyPr anchor="b" anchorCtr="0">
            <a:normAutofit/>
          </a:bodyPr>
          <a:lstStyle>
            <a:lvl1pPr>
              <a:defRPr sz="4000"/>
            </a:lvl1pPr>
          </a:lstStyle>
          <a:p>
            <a:r>
              <a:rPr lang="en-US"/>
              <a:t>Click to edit Master title style</a:t>
            </a:r>
            <a:endParaRPr lang="en-US" dirty="0"/>
          </a:p>
        </p:txBody>
      </p:sp>
      <p:sp>
        <p:nvSpPr>
          <p:cNvPr id="6" name="Title 1">
            <a:extLst>
              <a:ext uri="{FF2B5EF4-FFF2-40B4-BE49-F238E27FC236}">
                <a16:creationId xmlns:a16="http://schemas.microsoft.com/office/drawing/2014/main" id="{95D070EC-E014-BE45-99C2-E70EF0E228D1}"/>
              </a:ext>
            </a:extLst>
          </p:cNvPr>
          <p:cNvSpPr txBox="1">
            <a:spLocks/>
          </p:cNvSpPr>
          <p:nvPr/>
        </p:nvSpPr>
        <p:spPr>
          <a:xfrm>
            <a:off x="838200" y="384175"/>
            <a:ext cx="8850745" cy="1047559"/>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kern="1200">
                <a:solidFill>
                  <a:schemeClr val="tx1"/>
                </a:solidFill>
                <a:latin typeface="Helvetica" pitchFamily="2" charset="0"/>
                <a:ea typeface="+mj-ea"/>
                <a:cs typeface="+mj-cs"/>
              </a:defRPr>
            </a:lvl1pPr>
          </a:lstStyle>
          <a:p>
            <a:r>
              <a:rPr lang="en-GB"/>
              <a:t>Click to edit Master title style</a:t>
            </a:r>
            <a:endParaRPr lang="en-US" dirty="0"/>
          </a:p>
        </p:txBody>
      </p:sp>
      <p:pic>
        <p:nvPicPr>
          <p:cNvPr id="7" name="Picture 6">
            <a:extLst>
              <a:ext uri="{FF2B5EF4-FFF2-40B4-BE49-F238E27FC236}">
                <a16:creationId xmlns:a16="http://schemas.microsoft.com/office/drawing/2014/main" id="{429D9255-03A7-7E4A-A88D-F5DE279D3F27}"/>
              </a:ext>
            </a:extLst>
          </p:cNvPr>
          <p:cNvPicPr>
            <a:picLocks noChangeAspect="1"/>
          </p:cNvPicPr>
          <p:nvPr/>
        </p:nvPicPr>
        <p:blipFill>
          <a:blip r:embed="rId3"/>
          <a:stretch>
            <a:fillRect/>
          </a:stretch>
        </p:blipFill>
        <p:spPr>
          <a:xfrm>
            <a:off x="9958532" y="384175"/>
            <a:ext cx="1873251" cy="880389"/>
          </a:xfrm>
          <a:prstGeom prst="rect">
            <a:avLst/>
          </a:prstGeom>
        </p:spPr>
      </p:pic>
      <p:sp>
        <p:nvSpPr>
          <p:cNvPr id="5" name="Title 1">
            <a:extLst>
              <a:ext uri="{FF2B5EF4-FFF2-40B4-BE49-F238E27FC236}">
                <a16:creationId xmlns:a16="http://schemas.microsoft.com/office/drawing/2014/main" id="{4200EDD7-AC06-4909-8C56-4B8CFCE629AF}"/>
              </a:ext>
            </a:extLst>
          </p:cNvPr>
          <p:cNvSpPr txBox="1">
            <a:spLocks/>
          </p:cNvSpPr>
          <p:nvPr userDrawn="1"/>
        </p:nvSpPr>
        <p:spPr>
          <a:xfrm>
            <a:off x="838200" y="384175"/>
            <a:ext cx="8850745" cy="1047559"/>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kern="1200">
                <a:solidFill>
                  <a:schemeClr val="tx1"/>
                </a:solidFill>
                <a:latin typeface="Helvetica" pitchFamily="2" charset="0"/>
                <a:ea typeface="+mj-ea"/>
                <a:cs typeface="+mj-cs"/>
              </a:defRPr>
            </a:lvl1pPr>
          </a:lstStyle>
          <a:p>
            <a:r>
              <a:rPr lang="en-GB"/>
              <a:t>Click to edit Master title style</a:t>
            </a:r>
            <a:endParaRPr lang="en-US" dirty="0"/>
          </a:p>
        </p:txBody>
      </p:sp>
      <p:pic>
        <p:nvPicPr>
          <p:cNvPr id="8" name="Picture 7">
            <a:extLst>
              <a:ext uri="{FF2B5EF4-FFF2-40B4-BE49-F238E27FC236}">
                <a16:creationId xmlns:a16="http://schemas.microsoft.com/office/drawing/2014/main" id="{1D7DB601-9653-4EE2-951D-63C20D0C2737}"/>
              </a:ext>
            </a:extLst>
          </p:cNvPr>
          <p:cNvPicPr>
            <a:picLocks noChangeAspect="1"/>
          </p:cNvPicPr>
          <p:nvPr userDrawn="1"/>
        </p:nvPicPr>
        <p:blipFill>
          <a:blip r:embed="rId3"/>
          <a:stretch>
            <a:fillRect/>
          </a:stretch>
        </p:blipFill>
        <p:spPr>
          <a:xfrm>
            <a:off x="9958532" y="384175"/>
            <a:ext cx="1873251" cy="880389"/>
          </a:xfrm>
          <a:prstGeom prst="rect">
            <a:avLst/>
          </a:prstGeom>
        </p:spPr>
      </p:pic>
    </p:spTree>
    <p:extLst>
      <p:ext uri="{BB962C8B-B14F-4D97-AF65-F5344CB8AC3E}">
        <p14:creationId xmlns:p14="http://schemas.microsoft.com/office/powerpoint/2010/main" val="274121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7B6E94-1195-2849-AD30-228C87B453F6}"/>
              </a:ext>
            </a:extLst>
          </p:cNvPr>
          <p:cNvPicPr>
            <a:picLocks noChangeAspect="1"/>
          </p:cNvPicPr>
          <p:nvPr/>
        </p:nvPicPr>
        <p:blipFill>
          <a:blip r:embed="rId3"/>
          <a:stretch>
            <a:fillRect/>
          </a:stretch>
        </p:blipFill>
        <p:spPr>
          <a:xfrm>
            <a:off x="9958532" y="384175"/>
            <a:ext cx="1873251" cy="880389"/>
          </a:xfrm>
          <a:prstGeom prst="rect">
            <a:avLst/>
          </a:prstGeom>
        </p:spPr>
      </p:pic>
      <p:pic>
        <p:nvPicPr>
          <p:cNvPr id="3" name="Picture 2">
            <a:extLst>
              <a:ext uri="{FF2B5EF4-FFF2-40B4-BE49-F238E27FC236}">
                <a16:creationId xmlns:a16="http://schemas.microsoft.com/office/drawing/2014/main" id="{E400B459-7373-4F9C-817F-528524B09D83}"/>
              </a:ext>
            </a:extLst>
          </p:cNvPr>
          <p:cNvPicPr>
            <a:picLocks noChangeAspect="1"/>
          </p:cNvPicPr>
          <p:nvPr userDrawn="1"/>
        </p:nvPicPr>
        <p:blipFill>
          <a:blip r:embed="rId3"/>
          <a:stretch>
            <a:fillRect/>
          </a:stretch>
        </p:blipFill>
        <p:spPr>
          <a:xfrm>
            <a:off x="9958532" y="384175"/>
            <a:ext cx="1873251" cy="880389"/>
          </a:xfrm>
          <a:prstGeom prst="rect">
            <a:avLst/>
          </a:prstGeom>
        </p:spPr>
      </p:pic>
    </p:spTree>
    <p:extLst>
      <p:ext uri="{BB962C8B-B14F-4D97-AF65-F5344CB8AC3E}">
        <p14:creationId xmlns:p14="http://schemas.microsoft.com/office/powerpoint/2010/main" val="348791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EFAFC-BF31-6F4B-B14B-24DD862585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5C4A59-A236-4245-A3BA-0ACD45042938}"/>
              </a:ext>
            </a:extLst>
          </p:cNvPr>
          <p:cNvSpPr>
            <a:spLocks noGrp="1"/>
          </p:cNvSpPr>
          <p:nvPr>
            <p:ph idx="1"/>
          </p:nvPr>
        </p:nvSpPr>
        <p:spPr>
          <a:xfrm>
            <a:off x="5183188" y="2373744"/>
            <a:ext cx="6172200" cy="38008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0BF9767-86CC-BB44-8927-B18C45EE271D}"/>
              </a:ext>
            </a:extLst>
          </p:cNvPr>
          <p:cNvSpPr>
            <a:spLocks noGrp="1"/>
          </p:cNvSpPr>
          <p:nvPr>
            <p:ph type="body" sz="half" idx="2"/>
          </p:nvPr>
        </p:nvSpPr>
        <p:spPr>
          <a:xfrm>
            <a:off x="839788" y="2373744"/>
            <a:ext cx="3932237" cy="3800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7251B53E-15D4-8F4B-93CC-906725604016}"/>
              </a:ext>
            </a:extLst>
          </p:cNvPr>
          <p:cNvPicPr>
            <a:picLocks noChangeAspect="1"/>
          </p:cNvPicPr>
          <p:nvPr/>
        </p:nvPicPr>
        <p:blipFill>
          <a:blip r:embed="rId3"/>
          <a:stretch>
            <a:fillRect/>
          </a:stretch>
        </p:blipFill>
        <p:spPr>
          <a:xfrm>
            <a:off x="9958532" y="384175"/>
            <a:ext cx="1873251" cy="880389"/>
          </a:xfrm>
          <a:prstGeom prst="rect">
            <a:avLst/>
          </a:prstGeom>
        </p:spPr>
      </p:pic>
      <p:pic>
        <p:nvPicPr>
          <p:cNvPr id="6" name="Picture 5">
            <a:extLst>
              <a:ext uri="{FF2B5EF4-FFF2-40B4-BE49-F238E27FC236}">
                <a16:creationId xmlns:a16="http://schemas.microsoft.com/office/drawing/2014/main" id="{D83A63EC-847D-46C8-8497-3AF31C56575D}"/>
              </a:ext>
            </a:extLst>
          </p:cNvPr>
          <p:cNvPicPr>
            <a:picLocks noChangeAspect="1"/>
          </p:cNvPicPr>
          <p:nvPr userDrawn="1"/>
        </p:nvPicPr>
        <p:blipFill>
          <a:blip r:embed="rId3"/>
          <a:stretch>
            <a:fillRect/>
          </a:stretch>
        </p:blipFill>
        <p:spPr>
          <a:xfrm>
            <a:off x="9958532" y="384175"/>
            <a:ext cx="1873251" cy="880389"/>
          </a:xfrm>
          <a:prstGeom prst="rect">
            <a:avLst/>
          </a:prstGeom>
        </p:spPr>
      </p:pic>
    </p:spTree>
    <p:extLst>
      <p:ext uri="{BB962C8B-B14F-4D97-AF65-F5344CB8AC3E}">
        <p14:creationId xmlns:p14="http://schemas.microsoft.com/office/powerpoint/2010/main" val="107388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9A17-020C-3045-9760-6BC912C896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CABBEF-525A-F240-A7F6-2249B1351618}"/>
              </a:ext>
            </a:extLst>
          </p:cNvPr>
          <p:cNvSpPr>
            <a:spLocks noGrp="1"/>
          </p:cNvSpPr>
          <p:nvPr>
            <p:ph type="pic" idx="1"/>
          </p:nvPr>
        </p:nvSpPr>
        <p:spPr>
          <a:xfrm>
            <a:off x="5183188" y="2362994"/>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82A0E8A-DCE3-3A4A-AABA-79C93455E6D2}"/>
              </a:ext>
            </a:extLst>
          </p:cNvPr>
          <p:cNvSpPr>
            <a:spLocks noGrp="1"/>
          </p:cNvSpPr>
          <p:nvPr>
            <p:ph type="body" sz="half" idx="2"/>
          </p:nvPr>
        </p:nvSpPr>
        <p:spPr>
          <a:xfrm>
            <a:off x="839788" y="237093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0F8A24CD-AEFB-404D-AB22-5C94D3596326}"/>
              </a:ext>
            </a:extLst>
          </p:cNvPr>
          <p:cNvPicPr>
            <a:picLocks noChangeAspect="1"/>
          </p:cNvPicPr>
          <p:nvPr/>
        </p:nvPicPr>
        <p:blipFill>
          <a:blip r:embed="rId3"/>
          <a:stretch>
            <a:fillRect/>
          </a:stretch>
        </p:blipFill>
        <p:spPr>
          <a:xfrm>
            <a:off x="9958532" y="384175"/>
            <a:ext cx="1873251" cy="880389"/>
          </a:xfrm>
          <a:prstGeom prst="rect">
            <a:avLst/>
          </a:prstGeom>
        </p:spPr>
      </p:pic>
      <p:pic>
        <p:nvPicPr>
          <p:cNvPr id="6" name="Picture 5">
            <a:extLst>
              <a:ext uri="{FF2B5EF4-FFF2-40B4-BE49-F238E27FC236}">
                <a16:creationId xmlns:a16="http://schemas.microsoft.com/office/drawing/2014/main" id="{49028518-8392-4DEB-8C91-DF55830ABC61}"/>
              </a:ext>
            </a:extLst>
          </p:cNvPr>
          <p:cNvPicPr>
            <a:picLocks noChangeAspect="1"/>
          </p:cNvPicPr>
          <p:nvPr userDrawn="1"/>
        </p:nvPicPr>
        <p:blipFill>
          <a:blip r:embed="rId3"/>
          <a:stretch>
            <a:fillRect/>
          </a:stretch>
        </p:blipFill>
        <p:spPr>
          <a:xfrm>
            <a:off x="9958532" y="384175"/>
            <a:ext cx="1873251" cy="880389"/>
          </a:xfrm>
          <a:prstGeom prst="rect">
            <a:avLst/>
          </a:prstGeom>
        </p:spPr>
      </p:pic>
    </p:spTree>
    <p:extLst>
      <p:ext uri="{BB962C8B-B14F-4D97-AF65-F5344CB8AC3E}">
        <p14:creationId xmlns:p14="http://schemas.microsoft.com/office/powerpoint/2010/main" val="300244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5A5BD7-0AA3-2746-8C03-1287BC27FF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67932C-017B-7B4F-8B43-CA1A469EF5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567093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652" r:id="rId11"/>
    <p:sldLayoutId id="2147483657" r:id="rId12"/>
    <p:sldLayoutId id="2147483658" r:id="rId13"/>
    <p:sldLayoutId id="214748371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www.ncsc.gov.uk/guidance/election-guidance-for-local-authorities#section_1" TargetMode="External"/><Relationship Id="rId7" Type="http://schemas.openxmlformats.org/officeDocument/2006/relationships/hyperlink" Target="https://www.ncsc.gov.uk/guidance/election-guidance-for-local-authorities#section_5" TargetMode="External"/><Relationship Id="rId2" Type="http://schemas.openxmlformats.org/officeDocument/2006/relationships/hyperlink" Target="https://www.ncsc.gov.uk/guidance/election-guidance-for-local-authorities" TargetMode="External"/><Relationship Id="rId1" Type="http://schemas.openxmlformats.org/officeDocument/2006/relationships/slideLayout" Target="../slideLayouts/slideLayout2.xml"/><Relationship Id="rId6" Type="http://schemas.openxmlformats.org/officeDocument/2006/relationships/hyperlink" Target="https://www.ncsc.gov.uk/guidance/election-guidance-for-local-authorities#section_4" TargetMode="External"/><Relationship Id="rId5" Type="http://schemas.openxmlformats.org/officeDocument/2006/relationships/hyperlink" Target="https://www.ncsc.gov.uk/guidance/election-guidance-for-local-authorities#section_3" TargetMode="External"/><Relationship Id="rId4" Type="http://schemas.openxmlformats.org/officeDocument/2006/relationships/hyperlink" Target="https://www.ncsc.gov.uk/guidance/election-guidance-for-local-authorities#section_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4.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97570" y="5223280"/>
            <a:ext cx="3565358" cy="1047559"/>
          </a:xfrm>
          <a:prstGeom prst="rect">
            <a:avLst/>
          </a:prstGeom>
        </p:spPr>
        <p:txBody>
          <a:bodyPr vert="horz" lIns="91440" tIns="45720" rIns="91440" bIns="45720" rtlCol="0" anchor="b" anchorCtr="0">
            <a:normAutofit fontScale="97500"/>
          </a:bodyPr>
          <a:lstStyle>
            <a:lvl1pPr algn="l" defTabSz="914400" rtl="0" eaLnBrk="1" latinLnBrk="0" hangingPunct="1">
              <a:lnSpc>
                <a:spcPct val="90000"/>
              </a:lnSpc>
              <a:spcBef>
                <a:spcPct val="0"/>
              </a:spcBef>
              <a:buNone/>
              <a:defRPr sz="4000" kern="1200">
                <a:solidFill>
                  <a:schemeClr val="tx1"/>
                </a:solidFill>
                <a:latin typeface="Helvetica" pitchFamily="2" charset="0"/>
                <a:ea typeface="+mj-ea"/>
                <a:cs typeface="+mj-cs"/>
              </a:defRPr>
            </a:lvl1pPr>
          </a:lstStyle>
          <a:p>
            <a:r>
              <a:rPr lang="en-GB" sz="1400" b="1" dirty="0" smtClean="0"/>
              <a:t>Keith McDevitt</a:t>
            </a:r>
          </a:p>
          <a:p>
            <a:r>
              <a:rPr lang="en-GB" sz="1400" b="1" dirty="0" smtClean="0"/>
              <a:t>Cyber Resilience Integrator</a:t>
            </a:r>
          </a:p>
          <a:p>
            <a:r>
              <a:rPr lang="en-GB" sz="1400" b="1" dirty="0" smtClean="0"/>
              <a:t>Cyber Resilience Unit</a:t>
            </a:r>
          </a:p>
          <a:p>
            <a:r>
              <a:rPr lang="en-GB" sz="1400" b="1" dirty="0" smtClean="0"/>
              <a:t>Scottish Government</a:t>
            </a:r>
            <a:endParaRPr lang="en-GB" sz="1400" b="1"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9738"/>
          <a:stretch/>
        </p:blipFill>
        <p:spPr>
          <a:xfrm>
            <a:off x="1983207" y="1335481"/>
            <a:ext cx="8483372" cy="3621530"/>
          </a:xfrm>
          <a:prstGeom prst="rect">
            <a:avLst/>
          </a:prstGeom>
        </p:spPr>
      </p:pic>
      <p:sp>
        <p:nvSpPr>
          <p:cNvPr id="7" name="Title 6"/>
          <p:cNvSpPr>
            <a:spLocks noGrp="1"/>
          </p:cNvSpPr>
          <p:nvPr>
            <p:ph type="title"/>
          </p:nvPr>
        </p:nvSpPr>
        <p:spPr>
          <a:xfrm>
            <a:off x="1983207" y="287922"/>
            <a:ext cx="7341351" cy="1047559"/>
          </a:xfrm>
        </p:spPr>
        <p:txBody>
          <a:bodyPr>
            <a:normAutofit fontScale="90000"/>
          </a:bodyPr>
          <a:lstStyle/>
          <a:p>
            <a:r>
              <a:rPr lang="en-GB" dirty="0" smtClean="0"/>
              <a:t>The rise of the Grey Swan attacks</a:t>
            </a:r>
            <a:endParaRPr lang="en-GB" dirty="0"/>
          </a:p>
        </p:txBody>
      </p:sp>
    </p:spTree>
    <p:extLst>
      <p:ext uri="{BB962C8B-B14F-4D97-AF65-F5344CB8AC3E}">
        <p14:creationId xmlns:p14="http://schemas.microsoft.com/office/powerpoint/2010/main" val="235188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028" y="785794"/>
            <a:ext cx="5810250" cy="4673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850" y="999505"/>
            <a:ext cx="5222122" cy="4739496"/>
          </a:xfrm>
          <a:prstGeom prst="rect">
            <a:avLst/>
          </a:prstGeom>
        </p:spPr>
      </p:pic>
    </p:spTree>
    <p:extLst>
      <p:ext uri="{BB962C8B-B14F-4D97-AF65-F5344CB8AC3E}">
        <p14:creationId xmlns:p14="http://schemas.microsoft.com/office/powerpoint/2010/main" val="3230245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25624"/>
            <a:ext cx="10760242" cy="4635333"/>
          </a:xfrm>
        </p:spPr>
        <p:txBody>
          <a:bodyPr>
            <a:normAutofit fontScale="55000" lnSpcReduction="20000"/>
          </a:bodyPr>
          <a:lstStyle/>
          <a:p>
            <a:pPr>
              <a:spcAft>
                <a:spcPts val="1125"/>
              </a:spcAft>
            </a:pPr>
            <a:r>
              <a:rPr lang="en-GB" sz="4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Service suppliers represent a risk, how does your organisation manage them to gain assurance that this risk is managed?</a:t>
            </a:r>
          </a:p>
          <a:p>
            <a:pPr>
              <a:spcAft>
                <a:spcPts val="1125"/>
              </a:spcAft>
            </a:pPr>
            <a:endParaRPr lang="en-GB" sz="44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Aft>
                <a:spcPts val="1125"/>
              </a:spcAft>
            </a:pPr>
            <a:r>
              <a:rPr lang="en-GB" sz="4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Staff are still the easiest route into your network, it juts takes an inadvertent click. What is being done to train them to recognise the risks?</a:t>
            </a:r>
          </a:p>
          <a:p>
            <a:pPr>
              <a:spcAft>
                <a:spcPts val="1125"/>
              </a:spcAft>
            </a:pPr>
            <a:endParaRPr lang="en-GB" sz="4400" b="1" dirty="0">
              <a:solidFill>
                <a:srgbClr val="000000"/>
              </a:solidFill>
              <a:latin typeface="Calibri" panose="020F0502020204030204" pitchFamily="34" charset="0"/>
              <a:cs typeface="Calibri" panose="020F0502020204030204" pitchFamily="34" charset="0"/>
            </a:endParaRPr>
          </a:p>
          <a:p>
            <a:pPr>
              <a:spcAft>
                <a:spcPts val="1125"/>
              </a:spcAft>
            </a:pPr>
            <a:r>
              <a:rPr lang="en-GB" sz="4400" b="1" dirty="0">
                <a:latin typeface="Calibri" panose="020F0502020204030204" pitchFamily="34" charset="0"/>
                <a:cs typeface="Calibri" panose="020F0502020204030204" pitchFamily="34" charset="0"/>
              </a:rPr>
              <a:t>The risk and impact are increasing especially for low probability high impact events. Is your prepared for this risk? Has it been exercised?</a:t>
            </a:r>
          </a:p>
          <a:p>
            <a:pPr>
              <a:spcAft>
                <a:spcPts val="1125"/>
              </a:spcAft>
            </a:pPr>
            <a:endParaRPr lang="en-GB" sz="4400" b="1" dirty="0">
              <a:latin typeface="Calibri" panose="020F0502020204030204" pitchFamily="34" charset="0"/>
              <a:cs typeface="Calibri" panose="020F0502020204030204" pitchFamily="34" charset="0"/>
            </a:endParaRPr>
          </a:p>
          <a:p>
            <a:pPr>
              <a:spcAft>
                <a:spcPts val="1125"/>
              </a:spcAft>
            </a:pPr>
            <a:r>
              <a:rPr lang="en-GB" sz="4400" b="1" dirty="0">
                <a:latin typeface="Calibri" panose="020F0502020204030204" pitchFamily="34" charset="0"/>
                <a:cs typeface="Calibri" panose="020F0502020204030204" pitchFamily="34" charset="0"/>
              </a:rPr>
              <a:t>Exercising </a:t>
            </a:r>
            <a:r>
              <a:rPr lang="en-GB" sz="3800" b="1" dirty="0"/>
              <a:t>the Grey Swan events is a good way to understand organisational readiness?</a:t>
            </a:r>
            <a:endParaRPr lang="en-GB" sz="3800" b="1" dirty="0">
              <a:latin typeface="Times New Roman" panose="02020603050405020304" pitchFamily="18" charset="0"/>
            </a:endParaRPr>
          </a:p>
          <a:p>
            <a:endParaRPr lang="en-GB" dirty="0"/>
          </a:p>
        </p:txBody>
      </p:sp>
      <p:sp>
        <p:nvSpPr>
          <p:cNvPr id="6" name="Title 5"/>
          <p:cNvSpPr>
            <a:spLocks noGrp="1"/>
          </p:cNvSpPr>
          <p:nvPr>
            <p:ph type="title"/>
          </p:nvPr>
        </p:nvSpPr>
        <p:spPr>
          <a:xfrm>
            <a:off x="360948" y="384175"/>
            <a:ext cx="9327998" cy="1047559"/>
          </a:xfrm>
        </p:spPr>
        <p:txBody>
          <a:bodyPr>
            <a:normAutofit/>
          </a:bodyPr>
          <a:lstStyle/>
          <a:p>
            <a:r>
              <a:rPr lang="en-GB" dirty="0"/>
              <a:t>Reality around internet borne risks</a:t>
            </a:r>
          </a:p>
        </p:txBody>
      </p:sp>
    </p:spTree>
    <p:extLst>
      <p:ext uri="{BB962C8B-B14F-4D97-AF65-F5344CB8AC3E}">
        <p14:creationId xmlns:p14="http://schemas.microsoft.com/office/powerpoint/2010/main" val="242761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77500" lnSpcReduction="20000"/>
          </a:bodyPr>
          <a:lstStyle/>
          <a:p>
            <a:pPr>
              <a:spcAft>
                <a:spcPts val="0"/>
              </a:spcAft>
            </a:pPr>
            <a:r>
              <a:rPr lang="en-GB" sz="3200" dirty="0">
                <a:latin typeface="Calibri" panose="020F0502020204030204" pitchFamily="34" charset="0"/>
                <a:ea typeface="Times New Roman" panose="02020603050405020304" pitchFamily="18" charset="0"/>
                <a:cs typeface="Calibri" panose="020F0502020204030204" pitchFamily="34" charset="0"/>
              </a:rPr>
              <a:t>February </a:t>
            </a:r>
            <a:r>
              <a:rPr lang="en-GB" sz="3200" dirty="0" smtClean="0">
                <a:latin typeface="Calibri" panose="020F0502020204030204" pitchFamily="34" charset="0"/>
                <a:ea typeface="Times New Roman" panose="02020603050405020304" pitchFamily="18" charset="0"/>
                <a:cs typeface="Calibri" panose="020F0502020204030204" pitchFamily="34" charset="0"/>
              </a:rPr>
              <a:t>2021, </a:t>
            </a:r>
            <a:r>
              <a:rPr lang="en-GB" sz="3200" dirty="0">
                <a:latin typeface="Calibri" panose="020F0502020204030204" pitchFamily="34" charset="0"/>
                <a:ea typeface="Times New Roman" panose="02020603050405020304" pitchFamily="18" charset="0"/>
                <a:cs typeface="Calibri" panose="020F0502020204030204" pitchFamily="34" charset="0"/>
              </a:rPr>
              <a:t>the Deputy First Minister launched the Strategic Framework for a Cyber Resilient Scotland which aims to support people and organisations to protect against, prepare for and recover from cyber threat and attack. </a:t>
            </a:r>
          </a:p>
          <a:p>
            <a:pPr>
              <a:spcAft>
                <a:spcPts val="0"/>
              </a:spcAft>
            </a:pPr>
            <a:endParaRPr lang="en-GB" sz="3200" dirty="0">
              <a:latin typeface="Calibri" panose="020F0502020204030204" pitchFamily="34" charset="0"/>
              <a:ea typeface="Times New Roman" panose="02020603050405020304" pitchFamily="18" charset="0"/>
              <a:cs typeface="Calibri" panose="020F0502020204030204" pitchFamily="34" charset="0"/>
            </a:endParaRPr>
          </a:p>
          <a:p>
            <a:r>
              <a:rPr lang="en-GB" sz="3200" dirty="0">
                <a:latin typeface="Calibri" panose="020F0502020204030204" pitchFamily="34" charset="0"/>
                <a:ea typeface="Times New Roman" panose="02020603050405020304" pitchFamily="18" charset="0"/>
                <a:cs typeface="Calibri" panose="020F0502020204030204" pitchFamily="34" charset="0"/>
              </a:rPr>
              <a:t>The Framework committed to explore options for improving the cyber security capabilities and resilience of the public sector and in light of recent serious incidents in Scotland and worldwide, the Scottish Government’s Covid Recovery Strategy highlights the need to bring forward the establishment of a recognised, authoritative and collaborative function to combat the accelerating threat of cyber attack to Scotland.</a:t>
            </a:r>
          </a:p>
          <a:p>
            <a:endParaRPr lang="en-GB" sz="3200" dirty="0">
              <a:latin typeface="Calibri" panose="020F0502020204030204" pitchFamily="34" charset="0"/>
              <a:cs typeface="Calibri" panose="020F0502020204030204" pitchFamily="34" charset="0"/>
            </a:endParaRPr>
          </a:p>
          <a:p>
            <a:r>
              <a:rPr lang="en-GB" sz="3200" dirty="0">
                <a:latin typeface="Calibri" panose="020F0502020204030204" pitchFamily="34" charset="0"/>
                <a:cs typeface="Calibri" panose="020F0502020204030204" pitchFamily="34" charset="0"/>
              </a:rPr>
              <a:t>This will build on our existing national cyber co-ordination plan</a:t>
            </a:r>
          </a:p>
          <a:p>
            <a:endParaRPr lang="en-GB" dirty="0"/>
          </a:p>
        </p:txBody>
      </p:sp>
      <p:sp>
        <p:nvSpPr>
          <p:cNvPr id="6" name="Title 5"/>
          <p:cNvSpPr>
            <a:spLocks noGrp="1"/>
          </p:cNvSpPr>
          <p:nvPr>
            <p:ph type="title"/>
          </p:nvPr>
        </p:nvSpPr>
        <p:spPr>
          <a:xfrm>
            <a:off x="360948" y="384175"/>
            <a:ext cx="9327998" cy="1047559"/>
          </a:xfrm>
        </p:spPr>
        <p:txBody>
          <a:bodyPr>
            <a:normAutofit fontScale="90000"/>
          </a:bodyPr>
          <a:lstStyle/>
          <a:p>
            <a:r>
              <a:rPr lang="en-GB" dirty="0" smtClean="0"/>
              <a:t>Responding to the increasing risks: Building </a:t>
            </a:r>
            <a:r>
              <a:rPr lang="en-GB" dirty="0"/>
              <a:t>our National </a:t>
            </a:r>
            <a:r>
              <a:rPr lang="en-GB" dirty="0" smtClean="0"/>
              <a:t>Cyber Co-ordination </a:t>
            </a:r>
            <a:r>
              <a:rPr lang="en-GB" dirty="0"/>
              <a:t>Capability</a:t>
            </a:r>
          </a:p>
        </p:txBody>
      </p:sp>
    </p:spTree>
    <p:extLst>
      <p:ext uri="{BB962C8B-B14F-4D97-AF65-F5344CB8AC3E}">
        <p14:creationId xmlns:p14="http://schemas.microsoft.com/office/powerpoint/2010/main" val="413718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853" y="631491"/>
            <a:ext cx="8850745" cy="710699"/>
          </a:xfrm>
        </p:spPr>
        <p:txBody>
          <a:bodyPr>
            <a:normAutofit fontScale="90000"/>
          </a:bodyPr>
          <a:lstStyle/>
          <a:p>
            <a:r>
              <a:rPr lang="en-GB" dirty="0"/>
              <a:t>Scottish Public Sector Cyber Resilience Framework (</a:t>
            </a:r>
            <a:r>
              <a:rPr lang="en-GB" dirty="0" err="1"/>
              <a:t>SPSCRF</a:t>
            </a:r>
            <a:r>
              <a:rPr lang="en-GB" dirty="0"/>
              <a:t>) </a:t>
            </a:r>
          </a:p>
        </p:txBody>
      </p:sp>
      <p:sp>
        <p:nvSpPr>
          <p:cNvPr id="3" name="Content Placeholder 2"/>
          <p:cNvSpPr>
            <a:spLocks noGrp="1"/>
          </p:cNvSpPr>
          <p:nvPr>
            <p:ph idx="1"/>
          </p:nvPr>
        </p:nvSpPr>
        <p:spPr>
          <a:xfrm>
            <a:off x="120317" y="1811421"/>
            <a:ext cx="10888578" cy="3891547"/>
          </a:xfrm>
        </p:spPr>
        <p:txBody>
          <a:bodyPr>
            <a:noAutofit/>
          </a:bodyPr>
          <a:lstStyle/>
          <a:p>
            <a:pPr marL="342900" lvl="0" indent="-342900">
              <a:buFont typeface="+mj-lt"/>
              <a:buAutoNum type="arabicPeriod"/>
              <a:tabLst>
                <a:tab pos="457200" algn="l"/>
                <a:tab pos="914400" algn="l"/>
                <a:tab pos="1371600" algn="l"/>
                <a:tab pos="1828800" algn="l"/>
                <a:tab pos="2971800" algn="l"/>
                <a:tab pos="3429000" algn="l"/>
                <a:tab pos="5715000" algn="r"/>
              </a:tabLst>
            </a:pPr>
            <a:r>
              <a:rPr lang="en-GB" sz="2000" dirty="0">
                <a:cs typeface="Times New Roman" panose="02020603050405020304" pitchFamily="18" charset="0"/>
              </a:rPr>
              <a:t>This survey continues to probe the areas covered in previous surveys, including governance, risk management, information sharing, independent assurance of critical technical controls, staff training and awareness, incident response and exercising.</a:t>
            </a:r>
          </a:p>
          <a:p>
            <a:pPr marL="342900" lvl="0" indent="-342900">
              <a:buFont typeface="+mj-lt"/>
              <a:buAutoNum type="arabicPeriod"/>
              <a:tabLst>
                <a:tab pos="457200" algn="l"/>
                <a:tab pos="914400" algn="l"/>
                <a:tab pos="1371600" algn="l"/>
                <a:tab pos="1828800" algn="l"/>
                <a:tab pos="2971800" algn="l"/>
                <a:tab pos="3429000" algn="l"/>
                <a:tab pos="5715000" algn="r"/>
              </a:tabLst>
            </a:pPr>
            <a:endParaRPr lang="en-GB" sz="2000" dirty="0">
              <a:cs typeface="Times New Roman" panose="02020603050405020304" pitchFamily="18" charset="0"/>
            </a:endParaRPr>
          </a:p>
          <a:p>
            <a:pPr marL="342900" lvl="0" indent="-342900">
              <a:buFont typeface="+mj-lt"/>
              <a:buAutoNum type="arabicPeriod"/>
              <a:tabLst>
                <a:tab pos="457200" algn="l"/>
                <a:tab pos="914400" algn="l"/>
                <a:tab pos="1371600" algn="l"/>
                <a:tab pos="1828800" algn="l"/>
                <a:tab pos="2971800" algn="l"/>
                <a:tab pos="3429000" algn="l"/>
                <a:tab pos="5715000" algn="r"/>
              </a:tabLst>
            </a:pPr>
            <a:r>
              <a:rPr lang="en-GB" sz="2000" dirty="0"/>
              <a:t>It aims to reinforce the importance of good cyber security and resilience, promote an improved baseline standard across the sector</a:t>
            </a:r>
          </a:p>
          <a:p>
            <a:pPr marL="342900" lvl="0" indent="-342900">
              <a:buFont typeface="+mj-lt"/>
              <a:buAutoNum type="arabicPeriod"/>
              <a:tabLst>
                <a:tab pos="457200" algn="l"/>
                <a:tab pos="914400" algn="l"/>
                <a:tab pos="1371600" algn="l"/>
                <a:tab pos="1828800" algn="l"/>
                <a:tab pos="2971800" algn="l"/>
                <a:tab pos="3429000" algn="l"/>
                <a:tab pos="5715000" algn="r"/>
              </a:tabLst>
            </a:pPr>
            <a:endParaRPr lang="en-GB" sz="2000" dirty="0">
              <a:cs typeface="Times New Roman" panose="02020603050405020304" pitchFamily="18" charset="0"/>
            </a:endParaRPr>
          </a:p>
          <a:p>
            <a:pPr marL="342900" lvl="0" indent="-342900">
              <a:buFont typeface="+mj-lt"/>
              <a:buAutoNum type="arabicPeriod"/>
              <a:tabLst>
                <a:tab pos="457200" algn="l"/>
                <a:tab pos="914400" algn="l"/>
                <a:tab pos="1371600" algn="l"/>
                <a:tab pos="1828800" algn="l"/>
                <a:tab pos="2971800" algn="l"/>
                <a:tab pos="3429000" algn="l"/>
                <a:tab pos="5715000" algn="r"/>
              </a:tabLst>
            </a:pPr>
            <a:r>
              <a:rPr lang="en-GB" sz="2000" dirty="0"/>
              <a:t>It will also seek assurances on key cyber security aspects highlighted during recent cyber attacks, including the </a:t>
            </a:r>
            <a:r>
              <a:rPr lang="en-GB" sz="2000" dirty="0" err="1"/>
              <a:t>SEPA</a:t>
            </a:r>
            <a:r>
              <a:rPr lang="en-GB" sz="2000" dirty="0"/>
              <a:t> incident; in particular, around the use of managed service providers, back-up and recovery arrangements, as well as pre-existing relationships with specialist cyber incident response companies </a:t>
            </a:r>
            <a:endParaRPr lang="en-GB" sz="20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1611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53" y="631491"/>
            <a:ext cx="9721515" cy="710699"/>
          </a:xfrm>
        </p:spPr>
        <p:txBody>
          <a:bodyPr>
            <a:normAutofit fontScale="90000"/>
          </a:bodyPr>
          <a:lstStyle/>
          <a:p>
            <a:r>
              <a:rPr lang="en-GB" dirty="0"/>
              <a:t>Scottish Public Sector Cyber Resilience Framework (</a:t>
            </a:r>
            <a:r>
              <a:rPr lang="en-GB" dirty="0" err="1"/>
              <a:t>SPSCRF</a:t>
            </a:r>
            <a:r>
              <a:rPr lang="en-GB" dirty="0"/>
              <a:t>) </a:t>
            </a:r>
            <a:r>
              <a:rPr lang="en-GB" dirty="0" smtClean="0"/>
              <a:t>– Beyond the basics</a:t>
            </a:r>
            <a:endParaRPr lang="en-GB" dirty="0"/>
          </a:p>
        </p:txBody>
      </p:sp>
      <p:sp>
        <p:nvSpPr>
          <p:cNvPr id="3" name="Content Placeholder 2"/>
          <p:cNvSpPr>
            <a:spLocks noGrp="1"/>
          </p:cNvSpPr>
          <p:nvPr>
            <p:ph idx="1"/>
          </p:nvPr>
        </p:nvSpPr>
        <p:spPr>
          <a:xfrm>
            <a:off x="120316" y="1474537"/>
            <a:ext cx="11598441" cy="5022516"/>
          </a:xfrm>
        </p:spPr>
        <p:txBody>
          <a:bodyPr>
            <a:noAutofit/>
          </a:bodyPr>
          <a:lstStyle/>
          <a:p>
            <a:r>
              <a:rPr lang="en-GB" sz="1800" b="1" dirty="0" smtClean="0">
                <a:latin typeface="Calibri" panose="020F0502020204030204" pitchFamily="34" charset="0"/>
                <a:cs typeface="Calibri" panose="020F0502020204030204" pitchFamily="34" charset="0"/>
              </a:rPr>
              <a:t>Use of Managed </a:t>
            </a:r>
            <a:r>
              <a:rPr lang="en-GB" sz="1800" b="1" dirty="0">
                <a:latin typeface="Calibri" panose="020F0502020204030204" pitchFamily="34" charset="0"/>
                <a:cs typeface="Calibri" panose="020F0502020204030204" pitchFamily="34" charset="0"/>
              </a:rPr>
              <a:t>Service </a:t>
            </a:r>
            <a:r>
              <a:rPr lang="en-GB" sz="1800" b="1" dirty="0" smtClean="0">
                <a:latin typeface="Calibri" panose="020F0502020204030204" pitchFamily="34" charset="0"/>
                <a:cs typeface="Calibri" panose="020F0502020204030204" pitchFamily="34" charset="0"/>
              </a:rPr>
              <a:t>Providers</a:t>
            </a:r>
            <a:endParaRPr lang="en-GB" sz="1800" dirty="0">
              <a:latin typeface="Calibri" panose="020F0502020204030204" pitchFamily="34" charset="0"/>
              <a:cs typeface="Calibri" panose="020F0502020204030204" pitchFamily="34" charset="0"/>
            </a:endParaRPr>
          </a:p>
          <a:p>
            <a:r>
              <a:rPr lang="en-GB" sz="1800" b="1" dirty="0" smtClean="0">
                <a:latin typeface="Calibri" panose="020F0502020204030204" pitchFamily="34" charset="0"/>
                <a:cs typeface="Calibri" panose="020F0502020204030204" pitchFamily="34" charset="0"/>
              </a:rPr>
              <a:t>Governance </a:t>
            </a:r>
            <a:r>
              <a:rPr lang="en-GB" sz="1800" b="1" dirty="0">
                <a:latin typeface="Calibri" panose="020F0502020204030204" pitchFamily="34" charset="0"/>
                <a:cs typeface="Calibri" panose="020F0502020204030204" pitchFamily="34" charset="0"/>
              </a:rPr>
              <a:t>and Risk </a:t>
            </a:r>
            <a:r>
              <a:rPr lang="en-GB" sz="1800" b="1" dirty="0" smtClean="0">
                <a:latin typeface="Calibri" panose="020F0502020204030204" pitchFamily="34" charset="0"/>
                <a:cs typeface="Calibri" panose="020F0502020204030204" pitchFamily="34" charset="0"/>
              </a:rPr>
              <a:t>Management</a:t>
            </a:r>
            <a:endParaRPr lang="en-GB" sz="1800" dirty="0">
              <a:latin typeface="Calibri" panose="020F0502020204030204" pitchFamily="34" charset="0"/>
              <a:cs typeface="Calibri" panose="020F0502020204030204" pitchFamily="34" charset="0"/>
            </a:endParaRPr>
          </a:p>
          <a:p>
            <a:r>
              <a:rPr lang="en-GB" sz="1800" b="1" dirty="0" smtClean="0">
                <a:latin typeface="Calibri" panose="020F0502020204030204" pitchFamily="34" charset="0"/>
                <a:cs typeface="Calibri" panose="020F0502020204030204" pitchFamily="34" charset="0"/>
              </a:rPr>
              <a:t>Intelligence </a:t>
            </a:r>
            <a:r>
              <a:rPr lang="en-GB" sz="1800" b="1" dirty="0">
                <a:latin typeface="Calibri" panose="020F0502020204030204" pitchFamily="34" charset="0"/>
                <a:cs typeface="Calibri" panose="020F0502020204030204" pitchFamily="34" charset="0"/>
              </a:rPr>
              <a:t>and Information </a:t>
            </a:r>
            <a:r>
              <a:rPr lang="en-GB" sz="1800" b="1" dirty="0" smtClean="0">
                <a:latin typeface="Calibri" panose="020F0502020204030204" pitchFamily="34" charset="0"/>
                <a:cs typeface="Calibri" panose="020F0502020204030204" pitchFamily="34" charset="0"/>
              </a:rPr>
              <a:t>Sharing</a:t>
            </a:r>
            <a:r>
              <a:rPr lang="en-GB" sz="1800" dirty="0">
                <a:latin typeface="Calibri" panose="020F0502020204030204" pitchFamily="34" charset="0"/>
                <a:cs typeface="Calibri" panose="020F0502020204030204" pitchFamily="34" charset="0"/>
              </a:rPr>
              <a:t>  </a:t>
            </a:r>
            <a:r>
              <a:rPr lang="en-GB" sz="1800" dirty="0" smtClean="0">
                <a:latin typeface="Calibri" panose="020F0502020204030204" pitchFamily="34" charset="0"/>
                <a:cs typeface="Calibri" panose="020F0502020204030204" pitchFamily="34" charset="0"/>
              </a:rPr>
              <a:t>specifically use of the Cisp </a:t>
            </a:r>
          </a:p>
          <a:p>
            <a:r>
              <a:rPr lang="en-GB" sz="1800" b="1" dirty="0" smtClean="0">
                <a:latin typeface="Calibri" panose="020F0502020204030204" pitchFamily="34" charset="0"/>
                <a:cs typeface="Calibri" panose="020F0502020204030204" pitchFamily="34" charset="0"/>
              </a:rPr>
              <a:t>Critical </a:t>
            </a:r>
            <a:r>
              <a:rPr lang="en-GB" sz="1800" b="1" dirty="0">
                <a:latin typeface="Calibri" panose="020F0502020204030204" pitchFamily="34" charset="0"/>
                <a:cs typeface="Calibri" panose="020F0502020204030204" pitchFamily="34" charset="0"/>
              </a:rPr>
              <a:t>Technical </a:t>
            </a:r>
            <a:r>
              <a:rPr lang="en-GB" sz="1800" b="1" dirty="0" smtClean="0">
                <a:latin typeface="Calibri" panose="020F0502020204030204" pitchFamily="34" charset="0"/>
                <a:cs typeface="Calibri" panose="020F0502020204030204" pitchFamily="34" charset="0"/>
              </a:rPr>
              <a:t>Controls</a:t>
            </a:r>
            <a:r>
              <a:rPr lang="en-GB" sz="1800" dirty="0" smtClean="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independently assured its critical technical </a:t>
            </a:r>
            <a:r>
              <a:rPr lang="en-GB" sz="1800" dirty="0" smtClean="0">
                <a:latin typeface="Calibri" panose="020F0502020204030204" pitchFamily="34" charset="0"/>
                <a:cs typeface="Calibri" panose="020F0502020204030204" pitchFamily="34" charset="0"/>
              </a:rPr>
              <a:t>controls</a:t>
            </a:r>
          </a:p>
          <a:p>
            <a:r>
              <a:rPr lang="en-GB" sz="1800" b="1" dirty="0" smtClean="0">
                <a:latin typeface="Calibri" panose="020F0502020204030204" pitchFamily="34" charset="0"/>
                <a:cs typeface="Calibri" panose="020F0502020204030204" pitchFamily="34" charset="0"/>
              </a:rPr>
              <a:t>NCSC </a:t>
            </a:r>
            <a:r>
              <a:rPr lang="en-GB" sz="1800" b="1" dirty="0">
                <a:latin typeface="Calibri" panose="020F0502020204030204" pitchFamily="34" charset="0"/>
                <a:cs typeface="Calibri" panose="020F0502020204030204" pitchFamily="34" charset="0"/>
              </a:rPr>
              <a:t>Active Cyber Defence </a:t>
            </a:r>
            <a:r>
              <a:rPr lang="en-GB" sz="1800" b="1" dirty="0" smtClean="0">
                <a:latin typeface="Calibri" panose="020F0502020204030204" pitchFamily="34" charset="0"/>
                <a:cs typeface="Calibri" panose="020F0502020204030204" pitchFamily="34" charset="0"/>
              </a:rPr>
              <a:t>Measures</a:t>
            </a:r>
            <a:r>
              <a:rPr lang="en-GB" sz="1800" dirty="0" smtClean="0">
                <a:latin typeface="Calibri" panose="020F0502020204030204" pitchFamily="34" charset="0"/>
                <a:cs typeface="Calibri" panose="020F0502020204030204" pitchFamily="34" charset="0"/>
              </a:rPr>
              <a:t>: Web </a:t>
            </a:r>
            <a:r>
              <a:rPr lang="en-GB" sz="1800" dirty="0">
                <a:latin typeface="Calibri" panose="020F0502020204030204" pitchFamily="34" charset="0"/>
                <a:cs typeface="Calibri" panose="020F0502020204030204" pitchFamily="34" charset="0"/>
              </a:rPr>
              <a:t>Check, Mail Check, Protective DNS, Early Warning, Exercise in a </a:t>
            </a:r>
            <a:r>
              <a:rPr lang="en-GB" sz="1800" dirty="0" smtClean="0">
                <a:latin typeface="Calibri" panose="020F0502020204030204" pitchFamily="34" charset="0"/>
                <a:cs typeface="Calibri" panose="020F0502020204030204" pitchFamily="34" charset="0"/>
              </a:rPr>
              <a:t>Box.</a:t>
            </a:r>
          </a:p>
          <a:p>
            <a:r>
              <a:rPr lang="en-GB" sz="2000" b="1" dirty="0" smtClean="0">
                <a:latin typeface="Calibri" panose="020F0502020204030204" pitchFamily="34" charset="0"/>
                <a:cs typeface="Calibri" panose="020F0502020204030204" pitchFamily="34" charset="0"/>
              </a:rPr>
              <a:t>Staff </a:t>
            </a:r>
            <a:r>
              <a:rPr lang="en-GB" sz="2000" b="1" dirty="0">
                <a:latin typeface="Calibri" panose="020F0502020204030204" pitchFamily="34" charset="0"/>
                <a:cs typeface="Calibri" panose="020F0502020204030204" pitchFamily="34" charset="0"/>
              </a:rPr>
              <a:t>Training and </a:t>
            </a:r>
            <a:r>
              <a:rPr lang="en-GB" sz="2000" b="1" dirty="0" smtClean="0">
                <a:latin typeface="Calibri" panose="020F0502020204030204" pitchFamily="34" charset="0"/>
                <a:cs typeface="Calibri" panose="020F0502020204030204" pitchFamily="34" charset="0"/>
              </a:rPr>
              <a:t>Awareness</a:t>
            </a:r>
            <a:endParaRPr lang="en-GB" sz="2000" dirty="0" smtClean="0">
              <a:latin typeface="Calibri" panose="020F0502020204030204" pitchFamily="34" charset="0"/>
              <a:cs typeface="Calibri" panose="020F0502020204030204" pitchFamily="34" charset="0"/>
            </a:endParaRPr>
          </a:p>
          <a:p>
            <a:r>
              <a:rPr lang="en-GB" sz="2000" b="1" dirty="0" smtClean="0">
                <a:latin typeface="Calibri" panose="020F0502020204030204" pitchFamily="34" charset="0"/>
                <a:cs typeface="Calibri" panose="020F0502020204030204" pitchFamily="34" charset="0"/>
              </a:rPr>
              <a:t>Supply </a:t>
            </a:r>
            <a:r>
              <a:rPr lang="en-GB" sz="2000" b="1" dirty="0">
                <a:latin typeface="Calibri" panose="020F0502020204030204" pitchFamily="34" charset="0"/>
                <a:cs typeface="Calibri" panose="020F0502020204030204" pitchFamily="34" charset="0"/>
              </a:rPr>
              <a:t>Chain Cyber Security &amp; </a:t>
            </a:r>
            <a:r>
              <a:rPr lang="en-GB" sz="2000" b="1" dirty="0" smtClean="0">
                <a:latin typeface="Calibri" panose="020F0502020204030204" pitchFamily="34" charset="0"/>
                <a:cs typeface="Calibri" panose="020F0502020204030204" pitchFamily="34" charset="0"/>
              </a:rPr>
              <a:t>Resilience</a:t>
            </a:r>
          </a:p>
          <a:p>
            <a:r>
              <a:rPr lang="en-GB" sz="2000" b="1" dirty="0" smtClean="0">
                <a:latin typeface="Calibri" panose="020F0502020204030204" pitchFamily="34" charset="0"/>
                <a:cs typeface="Calibri" panose="020F0502020204030204" pitchFamily="34" charset="0"/>
              </a:rPr>
              <a:t>Incident </a:t>
            </a:r>
            <a:r>
              <a:rPr lang="en-GB" sz="2000" b="1" dirty="0">
                <a:latin typeface="Calibri" panose="020F0502020204030204" pitchFamily="34" charset="0"/>
                <a:cs typeface="Calibri" panose="020F0502020204030204" pitchFamily="34" charset="0"/>
              </a:rPr>
              <a:t>Response and </a:t>
            </a:r>
            <a:r>
              <a:rPr lang="en-GB" sz="2000" b="1" dirty="0" smtClean="0">
                <a:latin typeface="Calibri" panose="020F0502020204030204" pitchFamily="34" charset="0"/>
                <a:cs typeface="Calibri" panose="020F0502020204030204" pitchFamily="34" charset="0"/>
              </a:rPr>
              <a:t>Exercising</a:t>
            </a:r>
            <a:endParaRPr lang="en-GB" sz="2000" dirty="0" smtClean="0">
              <a:latin typeface="Calibri" panose="020F0502020204030204" pitchFamily="34" charset="0"/>
              <a:cs typeface="Calibri" panose="020F0502020204030204" pitchFamily="34" charset="0"/>
            </a:endParaRPr>
          </a:p>
          <a:p>
            <a:r>
              <a:rPr lang="en-GB" sz="2000" b="1" dirty="0" smtClean="0">
                <a:latin typeface="Calibri" panose="020F0502020204030204" pitchFamily="34" charset="0"/>
                <a:cs typeface="Calibri" panose="020F0502020204030204" pitchFamily="34" charset="0"/>
              </a:rPr>
              <a:t>Stage within the Scottish </a:t>
            </a:r>
            <a:r>
              <a:rPr lang="en-GB" sz="2000" b="1" dirty="0">
                <a:latin typeface="Calibri" panose="020F0502020204030204" pitchFamily="34" charset="0"/>
                <a:cs typeface="Calibri" panose="020F0502020204030204" pitchFamily="34" charset="0"/>
              </a:rPr>
              <a:t>Public Sector Cyber Resilience </a:t>
            </a:r>
            <a:r>
              <a:rPr lang="en-GB" sz="2000" b="1" dirty="0" smtClean="0">
                <a:latin typeface="Calibri" panose="020F0502020204030204" pitchFamily="34" charset="0"/>
                <a:cs typeface="Calibri" panose="020F0502020204030204" pitchFamily="34" charset="0"/>
              </a:rPr>
              <a:t>Framework</a:t>
            </a:r>
          </a:p>
          <a:p>
            <a:r>
              <a:rPr lang="en-GB" sz="2000" b="1" dirty="0" smtClean="0">
                <a:latin typeface="Calibri" panose="020F0502020204030204" pitchFamily="34" charset="0"/>
                <a:cs typeface="Calibri" panose="020F0502020204030204" pitchFamily="34" charset="0"/>
              </a:rPr>
              <a:t>Backups </a:t>
            </a:r>
            <a:r>
              <a:rPr lang="en-GB" sz="2000" b="1" dirty="0">
                <a:latin typeface="Calibri" panose="020F0502020204030204" pitchFamily="34" charset="0"/>
                <a:cs typeface="Calibri" panose="020F0502020204030204" pitchFamily="34" charset="0"/>
              </a:rPr>
              <a:t>and System Recovery</a:t>
            </a:r>
            <a:endParaRPr lang="en-GB" sz="2000" dirty="0">
              <a:latin typeface="Calibri" panose="020F0502020204030204" pitchFamily="34" charset="0"/>
              <a:cs typeface="Calibri" panose="020F0502020204030204" pitchFamily="34" charset="0"/>
            </a:endParaRPr>
          </a:p>
          <a:p>
            <a:pPr marL="457200" lvl="1" indent="0">
              <a:buNone/>
            </a:pPr>
            <a:r>
              <a:rPr lang="en-GB" sz="1600" dirty="0" smtClean="0">
                <a:latin typeface="Calibri" panose="020F0502020204030204" pitchFamily="34" charset="0"/>
                <a:cs typeface="Calibri" panose="020F0502020204030204" pitchFamily="34" charset="0"/>
              </a:rPr>
              <a:t>Are </a:t>
            </a:r>
            <a:r>
              <a:rPr lang="en-GB" sz="1600" dirty="0">
                <a:latin typeface="Calibri" panose="020F0502020204030204" pitchFamily="34" charset="0"/>
                <a:cs typeface="Calibri" panose="020F0502020204030204" pitchFamily="34" charset="0"/>
              </a:rPr>
              <a:t>your organisation’s backups offline and/or immutable?</a:t>
            </a:r>
          </a:p>
          <a:p>
            <a:pPr marL="457200" lvl="1" indent="0">
              <a:buNone/>
            </a:pPr>
            <a:r>
              <a:rPr lang="en-GB" sz="1600" dirty="0">
                <a:latin typeface="Calibri" panose="020F0502020204030204" pitchFamily="34" charset="0"/>
                <a:cs typeface="Calibri" panose="020F0502020204030204" pitchFamily="34" charset="0"/>
              </a:rPr>
              <a:t>Has your organisation tested the recovery of systems from backups?</a:t>
            </a:r>
          </a:p>
          <a:p>
            <a:pPr marL="0" indent="0">
              <a:buNone/>
            </a:pPr>
            <a:endParaRPr lang="en-GB" sz="2000" dirty="0"/>
          </a:p>
          <a:p>
            <a:pPr marL="0" indent="0">
              <a:buNone/>
            </a:pPr>
            <a:endParaRPr lang="en-GB" sz="20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299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653" y="2779295"/>
            <a:ext cx="4708358" cy="1579896"/>
          </a:xfrm>
        </p:spPr>
        <p:txBody>
          <a:bodyPr>
            <a:normAutofit/>
          </a:bodyPr>
          <a:lstStyle/>
          <a:p>
            <a:r>
              <a:rPr lang="en-GB" dirty="0"/>
              <a:t>Time for questions</a:t>
            </a:r>
            <a:br>
              <a:rPr lang="en-GB" dirty="0"/>
            </a:br>
            <a:endParaRPr lang="en-GB" dirty="0"/>
          </a:p>
        </p:txBody>
      </p:sp>
      <p:sp>
        <p:nvSpPr>
          <p:cNvPr id="3" name="Content Placeholder 2"/>
          <p:cNvSpPr>
            <a:spLocks noGrp="1"/>
          </p:cNvSpPr>
          <p:nvPr>
            <p:ph idx="1"/>
          </p:nvPr>
        </p:nvSpPr>
        <p:spPr>
          <a:xfrm>
            <a:off x="120316" y="1474537"/>
            <a:ext cx="11598441" cy="4408905"/>
          </a:xfrm>
        </p:spPr>
        <p:txBody>
          <a:bodyPr>
            <a:noAutofit/>
          </a:bodyPr>
          <a:lstStyle/>
          <a:p>
            <a:pPr marL="0" indent="0">
              <a:buNone/>
            </a:pPr>
            <a:endParaRPr lang="en-GB" sz="20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3436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79295"/>
            <a:ext cx="5490411" cy="1579896"/>
          </a:xfrm>
        </p:spPr>
        <p:txBody>
          <a:bodyPr>
            <a:normAutofit fontScale="90000"/>
          </a:bodyPr>
          <a:lstStyle/>
          <a:p>
            <a:r>
              <a:rPr lang="en-GB" dirty="0" smtClean="0"/>
              <a:t>Contact</a:t>
            </a:r>
            <a:br>
              <a:rPr lang="en-GB" dirty="0" smtClean="0"/>
            </a:br>
            <a:r>
              <a:rPr lang="en-GB" dirty="0" err="1" smtClean="0"/>
              <a:t>keith.mcdevitt@gov.scot</a:t>
            </a:r>
            <a:endParaRPr lang="en-GB" dirty="0"/>
          </a:p>
        </p:txBody>
      </p:sp>
    </p:spTree>
    <p:extLst>
      <p:ext uri="{BB962C8B-B14F-4D97-AF65-F5344CB8AC3E}">
        <p14:creationId xmlns:p14="http://schemas.microsoft.com/office/powerpoint/2010/main" val="105160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932947" y="1825625"/>
            <a:ext cx="6745704" cy="4351338"/>
          </a:xfrm>
        </p:spPr>
        <p:txBody>
          <a:bodyPr>
            <a:normAutofit lnSpcReduction="10000"/>
          </a:bodyPr>
          <a:lstStyle/>
          <a:p>
            <a:r>
              <a:rPr lang="en-GB" dirty="0">
                <a:hlinkClick r:id="rId2"/>
              </a:rPr>
              <a:t>Election guidance for local authorities - </a:t>
            </a:r>
            <a:r>
              <a:rPr lang="en-GB" dirty="0" smtClean="0">
                <a:hlinkClick r:id="rId2"/>
              </a:rPr>
              <a:t>NCSC.GOV.UK</a:t>
            </a:r>
            <a:endParaRPr lang="en-GB" dirty="0" smtClean="0"/>
          </a:p>
          <a:p>
            <a:pPr fontAlgn="base"/>
            <a:r>
              <a:rPr lang="en-GB" dirty="0" err="1"/>
              <a:t>1.</a:t>
            </a:r>
            <a:r>
              <a:rPr lang="en-GB" dirty="0" err="1">
                <a:hlinkClick r:id="rId3"/>
              </a:rPr>
              <a:t>The</a:t>
            </a:r>
            <a:r>
              <a:rPr lang="en-GB" dirty="0">
                <a:hlinkClick r:id="rId3"/>
              </a:rPr>
              <a:t> risks</a:t>
            </a:r>
            <a:endParaRPr lang="en-GB" dirty="0"/>
          </a:p>
          <a:p>
            <a:pPr fontAlgn="base"/>
            <a:r>
              <a:rPr lang="en-GB" dirty="0" err="1"/>
              <a:t>2.</a:t>
            </a:r>
            <a:r>
              <a:rPr lang="en-GB" dirty="0" err="1">
                <a:hlinkClick r:id="rId4"/>
              </a:rPr>
              <a:t>Case</a:t>
            </a:r>
            <a:r>
              <a:rPr lang="en-GB" dirty="0">
                <a:hlinkClick r:id="rId4"/>
              </a:rPr>
              <a:t> studies</a:t>
            </a:r>
            <a:endParaRPr lang="en-GB" dirty="0"/>
          </a:p>
          <a:p>
            <a:pPr fontAlgn="base"/>
            <a:r>
              <a:rPr lang="en-GB" dirty="0" err="1"/>
              <a:t>3.</a:t>
            </a:r>
            <a:r>
              <a:rPr lang="en-GB" dirty="0" err="1">
                <a:hlinkClick r:id="rId5"/>
              </a:rPr>
              <a:t>Protecting</a:t>
            </a:r>
            <a:r>
              <a:rPr lang="en-GB" dirty="0">
                <a:hlinkClick r:id="rId5"/>
              </a:rPr>
              <a:t> your systems</a:t>
            </a:r>
            <a:endParaRPr lang="en-GB" dirty="0"/>
          </a:p>
          <a:p>
            <a:pPr fontAlgn="base"/>
            <a:r>
              <a:rPr lang="en-GB" dirty="0" err="1"/>
              <a:t>4.</a:t>
            </a:r>
            <a:r>
              <a:rPr lang="en-GB" dirty="0" err="1">
                <a:hlinkClick r:id="rId6"/>
              </a:rPr>
              <a:t>Protecting</a:t>
            </a:r>
            <a:r>
              <a:rPr lang="en-GB" dirty="0">
                <a:hlinkClick r:id="rId6"/>
              </a:rPr>
              <a:t> your people</a:t>
            </a:r>
            <a:endParaRPr lang="en-GB" dirty="0"/>
          </a:p>
          <a:p>
            <a:pPr fontAlgn="base"/>
            <a:r>
              <a:rPr lang="en-GB" dirty="0" err="1"/>
              <a:t>5.</a:t>
            </a:r>
            <a:r>
              <a:rPr lang="en-GB" dirty="0" err="1">
                <a:hlinkClick r:id="rId7"/>
              </a:rPr>
              <a:t>Where</a:t>
            </a:r>
            <a:r>
              <a:rPr lang="en-GB" dirty="0">
                <a:hlinkClick r:id="rId7"/>
              </a:rPr>
              <a:t> to get extra </a:t>
            </a:r>
            <a:r>
              <a:rPr lang="en-GB" dirty="0" smtClean="0">
                <a:hlinkClick r:id="rId7"/>
              </a:rPr>
              <a:t>help</a:t>
            </a:r>
            <a:endParaRPr lang="en-GB" dirty="0" smtClean="0"/>
          </a:p>
          <a:p>
            <a:pPr marL="0" indent="0" fontAlgn="base">
              <a:buNone/>
            </a:pPr>
            <a:r>
              <a:rPr lang="en-GB" dirty="0" smtClean="0"/>
              <a:t>Getting the Cyber Basics Right goes along way to mitigating any cyber risk</a:t>
            </a:r>
            <a:endParaRPr lang="en-GB" dirty="0"/>
          </a:p>
          <a:p>
            <a:endParaRPr lang="en-GB"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137" y="384174"/>
            <a:ext cx="4626810" cy="6131917"/>
          </a:xfrm>
          <a:prstGeom prst="rect">
            <a:avLst/>
          </a:prstGeom>
        </p:spPr>
      </p:pic>
    </p:spTree>
    <p:extLst>
      <p:ext uri="{BB962C8B-B14F-4D97-AF65-F5344CB8AC3E}">
        <p14:creationId xmlns:p14="http://schemas.microsoft.com/office/powerpoint/2010/main" val="151141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74" y="179638"/>
            <a:ext cx="9805737" cy="1047559"/>
          </a:xfrm>
        </p:spPr>
        <p:txBody>
          <a:bodyPr>
            <a:normAutofit fontScale="90000"/>
          </a:bodyPr>
          <a:lstStyle/>
          <a:p>
            <a:r>
              <a:rPr lang="en-GB" dirty="0" smtClean="0"/>
              <a:t>Cyber more likely as an unintentional disruptor</a:t>
            </a:r>
            <a:endParaRPr lang="en-GB" dirty="0"/>
          </a:p>
        </p:txBody>
      </p:sp>
      <p:sp>
        <p:nvSpPr>
          <p:cNvPr id="4" name="Rectangle 3"/>
          <p:cNvSpPr/>
          <p:nvPr/>
        </p:nvSpPr>
        <p:spPr>
          <a:xfrm>
            <a:off x="348916" y="1442727"/>
            <a:ext cx="11345779" cy="4801314"/>
          </a:xfrm>
          <a:prstGeom prst="rect">
            <a:avLst/>
          </a:prstGeom>
        </p:spPr>
        <p:txBody>
          <a:bodyPr wrap="square">
            <a:spAutoFit/>
          </a:bodyPr>
          <a:lstStyle/>
          <a:p>
            <a:pPr fontAlgn="base"/>
            <a:r>
              <a:rPr lang="en-GB" dirty="0">
                <a:solidFill>
                  <a:srgbClr val="000000"/>
                </a:solidFill>
                <a:latin typeface="Poppins"/>
              </a:rPr>
              <a:t>The UK system does not lend itself to electronic manipulation; voting and counting of ballots English local elections are manual processes. However, there are some areas that could be vulnerable to cyber operations. These sorts of operations include</a:t>
            </a:r>
            <a:r>
              <a:rPr lang="en-GB" dirty="0" smtClean="0">
                <a:solidFill>
                  <a:srgbClr val="000000"/>
                </a:solidFill>
                <a:latin typeface="Poppins"/>
              </a:rPr>
              <a:t>:</a:t>
            </a:r>
          </a:p>
          <a:p>
            <a:pPr fontAlgn="base"/>
            <a:endParaRPr lang="en-GB" dirty="0">
              <a:solidFill>
                <a:srgbClr val="000000"/>
              </a:solidFill>
              <a:latin typeface="Poppins"/>
            </a:endParaRPr>
          </a:p>
          <a:p>
            <a:pPr fontAlgn="base">
              <a:buFont typeface="Arial" panose="020B0604020202020204" pitchFamily="34" charset="0"/>
              <a:buChar char="•"/>
            </a:pPr>
            <a:r>
              <a:rPr lang="en-GB" dirty="0">
                <a:solidFill>
                  <a:srgbClr val="000000"/>
                </a:solidFill>
                <a:latin typeface="Poppins"/>
              </a:rPr>
              <a:t>DDoS attacks, particularly against electoral, government or media websites making them unavailable at key moments during an electoral campaign (for example shortly before the deadline for voter registration, or on election day itself</a:t>
            </a:r>
            <a:r>
              <a:rPr lang="en-GB" dirty="0" smtClean="0">
                <a:solidFill>
                  <a:srgbClr val="000000"/>
                </a:solidFill>
                <a:latin typeface="Poppins"/>
              </a:rPr>
              <a:t>).</a:t>
            </a:r>
          </a:p>
          <a:p>
            <a:pPr fontAlgn="base">
              <a:buFont typeface="Arial" panose="020B0604020202020204" pitchFamily="34" charset="0"/>
              <a:buChar char="•"/>
            </a:pPr>
            <a:endParaRPr lang="en-GB" dirty="0">
              <a:solidFill>
                <a:srgbClr val="000000"/>
              </a:solidFill>
              <a:latin typeface="Poppins"/>
            </a:endParaRPr>
          </a:p>
          <a:p>
            <a:pPr fontAlgn="base">
              <a:buFont typeface="Arial" panose="020B0604020202020204" pitchFamily="34" charset="0"/>
              <a:buChar char="•"/>
            </a:pPr>
            <a:r>
              <a:rPr lang="en-GB" dirty="0">
                <a:solidFill>
                  <a:srgbClr val="000000"/>
                </a:solidFill>
                <a:latin typeface="Poppins"/>
              </a:rPr>
              <a:t>Attempts to obtain user names and passwords and other personal information. Commonly used social engineering tactics include </a:t>
            </a:r>
            <a:r>
              <a:rPr lang="en-GB" b="1" dirty="0">
                <a:solidFill>
                  <a:srgbClr val="000000"/>
                </a:solidFill>
                <a:latin typeface="Poppins"/>
              </a:rPr>
              <a:t>phishing</a:t>
            </a:r>
            <a:r>
              <a:rPr lang="en-GB" dirty="0">
                <a:solidFill>
                  <a:srgbClr val="000000"/>
                </a:solidFill>
                <a:latin typeface="Poppins"/>
              </a:rPr>
              <a:t> (emails that encourage the recipient to click on malicious links or attachments) and </a:t>
            </a:r>
            <a:r>
              <a:rPr lang="en-GB" b="1" dirty="0">
                <a:solidFill>
                  <a:srgbClr val="000000"/>
                </a:solidFill>
                <a:latin typeface="Poppins"/>
              </a:rPr>
              <a:t>spear-phishing </a:t>
            </a:r>
            <a:r>
              <a:rPr lang="en-GB" dirty="0">
                <a:solidFill>
                  <a:srgbClr val="000000"/>
                </a:solidFill>
                <a:latin typeface="Poppins"/>
              </a:rPr>
              <a:t>(content tailored for the recipient, making it more likely they will click on the malicious link). Internet-connected databases may also be of interest to attackers</a:t>
            </a:r>
            <a:r>
              <a:rPr lang="en-GB" dirty="0" smtClean="0">
                <a:solidFill>
                  <a:srgbClr val="000000"/>
                </a:solidFill>
                <a:latin typeface="Poppins"/>
              </a:rPr>
              <a:t>.</a:t>
            </a:r>
          </a:p>
          <a:p>
            <a:pPr fontAlgn="base">
              <a:buFont typeface="Arial" panose="020B0604020202020204" pitchFamily="34" charset="0"/>
              <a:buChar char="•"/>
            </a:pPr>
            <a:endParaRPr lang="en-GB" dirty="0">
              <a:solidFill>
                <a:srgbClr val="000000"/>
              </a:solidFill>
              <a:latin typeface="Poppins"/>
            </a:endParaRPr>
          </a:p>
          <a:p>
            <a:pPr fontAlgn="base">
              <a:buFont typeface="Arial" panose="020B0604020202020204" pitchFamily="34" charset="0"/>
              <a:buChar char="•"/>
            </a:pPr>
            <a:r>
              <a:rPr lang="en-GB" dirty="0">
                <a:solidFill>
                  <a:srgbClr val="000000"/>
                </a:solidFill>
                <a:latin typeface="Poppins"/>
              </a:rPr>
              <a:t>Attempts to forge or send fake emails and other communications. It is relatively easy to compose convincing fake emails, and compromised email accounts may be used by attackers for this </a:t>
            </a:r>
            <a:r>
              <a:rPr lang="en-GB" dirty="0" smtClean="0">
                <a:solidFill>
                  <a:srgbClr val="000000"/>
                </a:solidFill>
                <a:latin typeface="Poppins"/>
              </a:rPr>
              <a:t>purpose</a:t>
            </a:r>
          </a:p>
          <a:p>
            <a:pPr fontAlgn="base"/>
            <a:endParaRPr lang="en-GB" dirty="0" smtClean="0">
              <a:solidFill>
                <a:srgbClr val="000000"/>
              </a:solidFill>
              <a:latin typeface="Poppins"/>
            </a:endParaRPr>
          </a:p>
          <a:p>
            <a:pPr fontAlgn="base">
              <a:buFont typeface="Arial" panose="020B0604020202020204" pitchFamily="34" charset="0"/>
              <a:buChar char="•"/>
            </a:pPr>
            <a:r>
              <a:rPr lang="en-GB" dirty="0">
                <a:solidFill>
                  <a:srgbClr val="000000"/>
                </a:solidFill>
                <a:latin typeface="Poppins"/>
              </a:rPr>
              <a:t> </a:t>
            </a:r>
            <a:r>
              <a:rPr lang="en-GB" b="1" dirty="0" smtClean="0">
                <a:solidFill>
                  <a:srgbClr val="000000"/>
                </a:solidFill>
                <a:latin typeface="Poppins"/>
              </a:rPr>
              <a:t>A significant cyber attack such as ransomware that disrupts organisational ability to deliver services</a:t>
            </a:r>
            <a:endParaRPr lang="en-GB" b="1" i="0" dirty="0">
              <a:solidFill>
                <a:srgbClr val="000000"/>
              </a:solidFill>
              <a:effectLst/>
              <a:latin typeface="Poppins"/>
            </a:endParaRPr>
          </a:p>
        </p:txBody>
      </p:sp>
    </p:spTree>
    <p:extLst>
      <p:ext uri="{BB962C8B-B14F-4D97-AF65-F5344CB8AC3E}">
        <p14:creationId xmlns:p14="http://schemas.microsoft.com/office/powerpoint/2010/main" val="23448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853" y="155575"/>
            <a:ext cx="8850745" cy="710699"/>
          </a:xfrm>
        </p:spPr>
        <p:txBody>
          <a:bodyPr>
            <a:normAutofit/>
          </a:bodyPr>
          <a:lstStyle/>
          <a:p>
            <a:r>
              <a:rPr lang="en-GB" dirty="0" smtClean="0"/>
              <a:t>Current Threat Picture</a:t>
            </a:r>
            <a:endParaRPr lang="en-GB" dirty="0"/>
          </a:p>
        </p:txBody>
      </p:sp>
      <p:sp>
        <p:nvSpPr>
          <p:cNvPr id="3" name="Content Placeholder 2"/>
          <p:cNvSpPr>
            <a:spLocks noGrp="1"/>
          </p:cNvSpPr>
          <p:nvPr>
            <p:ph idx="1"/>
          </p:nvPr>
        </p:nvSpPr>
        <p:spPr>
          <a:xfrm>
            <a:off x="1" y="1335505"/>
            <a:ext cx="6340641" cy="5426242"/>
          </a:xfrm>
        </p:spPr>
        <p:txBody>
          <a:bodyPr>
            <a:noAutofit/>
          </a:bodyPr>
          <a:lstStyle/>
          <a:p>
            <a:pPr fontAlgn="base"/>
            <a:r>
              <a:rPr lang="en-GB" sz="2000" b="1" dirty="0" smtClean="0">
                <a:latin typeface="Calibri" panose="020F0502020204030204" pitchFamily="34" charset="0"/>
                <a:cs typeface="Calibri" panose="020F0502020204030204" pitchFamily="34" charset="0"/>
              </a:rPr>
              <a:t>Two significant threats </a:t>
            </a:r>
            <a:r>
              <a:rPr lang="en-GB" sz="2000" dirty="0" smtClean="0">
                <a:latin typeface="Calibri" panose="020F0502020204030204" pitchFamily="34" charset="0"/>
                <a:cs typeface="Calibri" panose="020F0502020204030204" pitchFamily="34" charset="0"/>
              </a:rPr>
              <a:t>have developed that are of a major concern and are worth singling out</a:t>
            </a:r>
          </a:p>
          <a:p>
            <a:pPr marL="0" indent="0" fontAlgn="base">
              <a:buNone/>
            </a:pPr>
            <a:r>
              <a:rPr lang="en-GB" sz="2000" b="1" dirty="0" smtClean="0">
                <a:latin typeface="Calibri" panose="020F0502020204030204" pitchFamily="34" charset="0"/>
                <a:cs typeface="Calibri" panose="020F0502020204030204" pitchFamily="34" charset="0"/>
              </a:rPr>
              <a:t>    </a:t>
            </a:r>
            <a:r>
              <a:rPr lang="en-GB" sz="2400" b="1" dirty="0" smtClean="0">
                <a:latin typeface="Calibri" panose="020F0502020204030204" pitchFamily="34" charset="0"/>
                <a:cs typeface="Calibri" panose="020F0502020204030204" pitchFamily="34" charset="0"/>
              </a:rPr>
              <a:t>Extortion and Supply Chain </a:t>
            </a:r>
            <a:r>
              <a:rPr lang="en-GB" sz="2400" b="1" dirty="0">
                <a:latin typeface="Calibri" panose="020F0502020204030204" pitchFamily="34" charset="0"/>
                <a:cs typeface="Calibri" panose="020F0502020204030204" pitchFamily="34" charset="0"/>
              </a:rPr>
              <a:t>T</a:t>
            </a:r>
            <a:r>
              <a:rPr lang="en-GB" sz="2400" b="1" dirty="0" smtClean="0">
                <a:latin typeface="Calibri" panose="020F0502020204030204" pitchFamily="34" charset="0"/>
                <a:cs typeface="Calibri" panose="020F0502020204030204" pitchFamily="34" charset="0"/>
              </a:rPr>
              <a:t>hreats</a:t>
            </a:r>
          </a:p>
          <a:p>
            <a:pPr fontAlgn="base"/>
            <a:r>
              <a:rPr lang="en-GB" sz="2000" b="1" dirty="0">
                <a:latin typeface="Calibri" panose="020F0502020204030204" pitchFamily="34" charset="0"/>
                <a:cs typeface="Calibri" panose="020F0502020204030204" pitchFamily="34" charset="0"/>
              </a:rPr>
              <a:t>E</a:t>
            </a:r>
            <a:r>
              <a:rPr lang="en-GB" sz="2000" b="1" dirty="0" smtClean="0">
                <a:latin typeface="Calibri" panose="020F0502020204030204" pitchFamily="34" charset="0"/>
                <a:cs typeface="Calibri" panose="020F0502020204030204" pitchFamily="34" charset="0"/>
              </a:rPr>
              <a:t>xtortion through Ransomware</a:t>
            </a:r>
            <a:r>
              <a:rPr lang="en-GB" sz="2000" dirty="0" smtClean="0">
                <a:latin typeface="Calibri" panose="020F0502020204030204" pitchFamily="34" charset="0"/>
                <a:cs typeface="Calibri" panose="020F0502020204030204" pitchFamily="34" charset="0"/>
              </a:rPr>
              <a:t>. This has evolved from being of a technical inconvenience to a serious threat to an organisations ability to deliver service and in some instances for those un-prepared to survive the attack. </a:t>
            </a:r>
          </a:p>
          <a:p>
            <a:pPr fontAlgn="base"/>
            <a:r>
              <a:rPr lang="en-GB" sz="2000" b="1" dirty="0" smtClean="0">
                <a:latin typeface="Calibri" panose="020F0502020204030204" pitchFamily="34" charset="0"/>
                <a:cs typeface="Calibri" panose="020F0502020204030204" pitchFamily="34" charset="0"/>
              </a:rPr>
              <a:t>Double Extortion</a:t>
            </a:r>
            <a:r>
              <a:rPr lang="en-GB" sz="2000" dirty="0" smtClean="0">
                <a:latin typeface="Calibri" panose="020F0502020204030204" pitchFamily="34" charset="0"/>
                <a:cs typeface="Calibri" panose="020F0502020204030204" pitchFamily="34" charset="0"/>
              </a:rPr>
              <a:t>: </a:t>
            </a:r>
            <a:r>
              <a:rPr lang="en-GB" sz="2000" b="1" dirty="0" smtClean="0">
                <a:latin typeface="Calibri" panose="020F0502020204030204" pitchFamily="34" charset="0"/>
                <a:cs typeface="Calibri" panose="020F0502020204030204" pitchFamily="34" charset="0"/>
              </a:rPr>
              <a:t>encrypt and delete organisational data at server level</a:t>
            </a:r>
            <a:r>
              <a:rPr lang="en-GB" sz="2000" dirty="0" smtClean="0">
                <a:latin typeface="Calibri" panose="020F0502020204030204" pitchFamily="34" charset="0"/>
                <a:cs typeface="Calibri" panose="020F0502020204030204" pitchFamily="34" charset="0"/>
              </a:rPr>
              <a:t>;  but seek </a:t>
            </a:r>
            <a:r>
              <a:rPr lang="en-GB" sz="2000" b="1" dirty="0" smtClean="0">
                <a:latin typeface="Calibri" panose="020F0502020204030204" pitchFamily="34" charset="0"/>
                <a:cs typeface="Calibri" panose="020F0502020204030204" pitchFamily="34" charset="0"/>
              </a:rPr>
              <a:t>to attack back-ups </a:t>
            </a:r>
            <a:r>
              <a:rPr lang="en-GB" sz="2000" dirty="0" smtClean="0">
                <a:latin typeface="Calibri" panose="020F0502020204030204" pitchFamily="34" charset="0"/>
                <a:cs typeface="Calibri" panose="020F0502020204030204" pitchFamily="34" charset="0"/>
              </a:rPr>
              <a:t>and also </a:t>
            </a:r>
            <a:r>
              <a:rPr lang="en-GB" sz="2000" b="1" dirty="0" smtClean="0">
                <a:latin typeface="Calibri" panose="020F0502020204030204" pitchFamily="34" charset="0"/>
                <a:cs typeface="Calibri" panose="020F0502020204030204" pitchFamily="34" charset="0"/>
              </a:rPr>
              <a:t>exfiltrated valuable data </a:t>
            </a:r>
            <a:r>
              <a:rPr lang="en-GB" sz="2000" dirty="0" smtClean="0">
                <a:latin typeface="Calibri" panose="020F0502020204030204" pitchFamily="34" charset="0"/>
                <a:cs typeface="Calibri" panose="020F0502020204030204" pitchFamily="34" charset="0"/>
              </a:rPr>
              <a:t>which is also used to force the demand to pay and also as a double extortion technique. </a:t>
            </a:r>
          </a:p>
          <a:p>
            <a:pPr fontAlgn="base"/>
            <a:r>
              <a:rPr lang="en-GB" sz="2000" b="1" dirty="0" smtClean="0">
                <a:latin typeface="Calibri" panose="020F0502020204030204" pitchFamily="34" charset="0"/>
                <a:cs typeface="Calibri" panose="020F0502020204030204" pitchFamily="34" charset="0"/>
              </a:rPr>
              <a:t>Extortion </a:t>
            </a:r>
            <a:r>
              <a:rPr lang="en-GB" sz="2000" b="1" dirty="0">
                <a:latin typeface="Calibri" panose="020F0502020204030204" pitchFamily="34" charset="0"/>
                <a:cs typeface="Calibri" panose="020F0502020204030204" pitchFamily="34" charset="0"/>
              </a:rPr>
              <a:t>through data </a:t>
            </a:r>
            <a:r>
              <a:rPr lang="en-GB" sz="2000" b="1" dirty="0" smtClean="0">
                <a:latin typeface="Calibri" panose="020F0502020204030204" pitchFamily="34" charset="0"/>
                <a:cs typeface="Calibri" panose="020F0502020204030204" pitchFamily="34" charset="0"/>
              </a:rPr>
              <a:t>theft</a:t>
            </a:r>
            <a:r>
              <a:rPr lang="en-GB" sz="2000" dirty="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with no ransomware, stealing sensitive data and threatening to publish on leak sites</a:t>
            </a:r>
          </a:p>
          <a:p>
            <a:pPr fontAlgn="base"/>
            <a:r>
              <a:rPr lang="en-GB" sz="2000" b="1" dirty="0">
                <a:latin typeface="Calibri" panose="020F0502020204030204" pitchFamily="34" charset="0"/>
                <a:cs typeface="Calibri" panose="020F0502020204030204" pitchFamily="34" charset="0"/>
              </a:rPr>
              <a:t>Primary route of access, </a:t>
            </a:r>
            <a:r>
              <a:rPr lang="en-GB" sz="2000" b="1" dirty="0" smtClean="0">
                <a:latin typeface="Calibri" panose="020F0502020204030204" pitchFamily="34" charset="0"/>
                <a:cs typeface="Calibri" panose="020F0502020204030204" pitchFamily="34" charset="0"/>
              </a:rPr>
              <a:t>organisations </a:t>
            </a:r>
            <a:r>
              <a:rPr lang="en-GB" sz="2000" b="1" dirty="0">
                <a:latin typeface="Calibri" panose="020F0502020204030204" pitchFamily="34" charset="0"/>
                <a:cs typeface="Calibri" panose="020F0502020204030204" pitchFamily="34" charset="0"/>
              </a:rPr>
              <a:t>supply chain and </a:t>
            </a:r>
            <a:r>
              <a:rPr lang="en-GB" sz="2000" b="1" dirty="0" smtClean="0">
                <a:latin typeface="Calibri" panose="020F0502020204030204" pitchFamily="34" charset="0"/>
                <a:cs typeface="Calibri" panose="020F0502020204030204" pitchFamily="34" charset="0"/>
              </a:rPr>
              <a:t>staff</a:t>
            </a:r>
            <a:endParaRPr lang="en-GB" sz="2000" b="1" dirty="0">
              <a:latin typeface="Calibri" panose="020F0502020204030204" pitchFamily="34" charset="0"/>
              <a:cs typeface="Calibri" panose="020F0502020204030204" pitchFamily="34" charset="0"/>
            </a:endParaRPr>
          </a:p>
          <a:p>
            <a:pPr fontAlgn="base"/>
            <a:endParaRPr lang="en-GB" sz="2000" dirty="0" smtClean="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168" y="1458662"/>
            <a:ext cx="5226050" cy="39675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4864" y="1387976"/>
            <a:ext cx="5851358" cy="5321300"/>
          </a:xfrm>
          <a:prstGeom prst="rect">
            <a:avLst/>
          </a:prstGeom>
        </p:spPr>
      </p:pic>
    </p:spTree>
    <p:extLst>
      <p:ext uri="{BB962C8B-B14F-4D97-AF65-F5344CB8AC3E}">
        <p14:creationId xmlns:p14="http://schemas.microsoft.com/office/powerpoint/2010/main" val="304636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853" y="155575"/>
            <a:ext cx="8850745" cy="710699"/>
          </a:xfrm>
        </p:spPr>
        <p:txBody>
          <a:bodyPr>
            <a:normAutofit/>
          </a:bodyPr>
          <a:lstStyle/>
          <a:p>
            <a:r>
              <a:rPr lang="en-GB" dirty="0" smtClean="0"/>
              <a:t>Threat Picture – attacks at scale</a:t>
            </a:r>
            <a:endParaRPr lang="en-GB" dirty="0"/>
          </a:p>
        </p:txBody>
      </p:sp>
      <p:sp>
        <p:nvSpPr>
          <p:cNvPr id="3" name="Content Placeholder 2"/>
          <p:cNvSpPr>
            <a:spLocks noGrp="1"/>
          </p:cNvSpPr>
          <p:nvPr>
            <p:ph idx="1"/>
          </p:nvPr>
        </p:nvSpPr>
        <p:spPr>
          <a:xfrm>
            <a:off x="120317" y="974558"/>
            <a:ext cx="6653462" cy="5727031"/>
          </a:xfrm>
        </p:spPr>
        <p:txBody>
          <a:bodyPr>
            <a:noAutofit/>
          </a:bodyPr>
          <a:lstStyle/>
          <a:p>
            <a:pPr fontAlgn="base"/>
            <a:r>
              <a:rPr lang="en-GB" sz="2200" b="1" dirty="0" smtClean="0">
                <a:latin typeface="Calibri" panose="020F0502020204030204" pitchFamily="34" charset="0"/>
                <a:cs typeface="Calibri" panose="020F0502020204030204" pitchFamily="34" charset="0"/>
              </a:rPr>
              <a:t>Complex Supply Chain attacks </a:t>
            </a:r>
            <a:r>
              <a:rPr lang="en-GB" sz="2200" dirty="0" smtClean="0">
                <a:latin typeface="Calibri" panose="020F0502020204030204" pitchFamily="34" charset="0"/>
                <a:cs typeface="Calibri" panose="020F0502020204030204" pitchFamily="34" charset="0"/>
              </a:rPr>
              <a:t>are on the rise particularly those within the </a:t>
            </a:r>
            <a:r>
              <a:rPr lang="en-GB" sz="2200" b="1" dirty="0" smtClean="0">
                <a:latin typeface="Calibri" panose="020F0502020204030204" pitchFamily="34" charset="0"/>
                <a:cs typeface="Calibri" panose="020F0502020204030204" pitchFamily="34" charset="0"/>
              </a:rPr>
              <a:t>IT Managed Service sector </a:t>
            </a:r>
            <a:r>
              <a:rPr lang="en-GB" sz="2200" dirty="0" smtClean="0">
                <a:latin typeface="Calibri" panose="020F0502020204030204" pitchFamily="34" charset="0"/>
                <a:cs typeface="Calibri" panose="020F0502020204030204" pitchFamily="34" charset="0"/>
              </a:rPr>
              <a:t>It makes sense compromise and organisation that has a </a:t>
            </a:r>
            <a:r>
              <a:rPr lang="en-GB" sz="2200" b="1" dirty="0" smtClean="0">
                <a:latin typeface="Calibri" panose="020F0502020204030204" pitchFamily="34" charset="0"/>
                <a:cs typeface="Calibri" panose="020F0502020204030204" pitchFamily="34" charset="0"/>
              </a:rPr>
              <a:t>large customer base </a:t>
            </a:r>
            <a:r>
              <a:rPr lang="en-GB" sz="2200" dirty="0" smtClean="0">
                <a:latin typeface="Calibri" panose="020F0502020204030204" pitchFamily="34" charset="0"/>
                <a:cs typeface="Calibri" panose="020F0502020204030204" pitchFamily="34" charset="0"/>
              </a:rPr>
              <a:t>reliant on its service and you have the potential to gain an easy route in to their clients. These are services we rely on and trust</a:t>
            </a:r>
          </a:p>
          <a:p>
            <a:pPr fontAlgn="base"/>
            <a:r>
              <a:rPr lang="en-GB" sz="2200" dirty="0" smtClean="0">
                <a:latin typeface="Calibri" panose="020F0502020204030204" pitchFamily="34" charset="0"/>
                <a:cs typeface="Calibri" panose="020F0502020204030204" pitchFamily="34" charset="0"/>
              </a:rPr>
              <a:t>2021 will be remembered for attacks against the software supply chain. Prominent attacks against </a:t>
            </a:r>
            <a:r>
              <a:rPr lang="en-GB" sz="2200" b="1" dirty="0" err="1" smtClean="0">
                <a:latin typeface="Calibri" panose="020F0502020204030204" pitchFamily="34" charset="0"/>
                <a:cs typeface="Calibri" panose="020F0502020204030204" pitchFamily="34" charset="0"/>
              </a:rPr>
              <a:t>SolarWinds</a:t>
            </a:r>
            <a:r>
              <a:rPr lang="en-GB" sz="2200" b="1" dirty="0" smtClean="0">
                <a:latin typeface="Calibri" panose="020F0502020204030204" pitchFamily="34" charset="0"/>
                <a:cs typeface="Calibri" panose="020F0502020204030204" pitchFamily="34" charset="0"/>
              </a:rPr>
              <a:t>, Microsoft Exchange, Kaseya</a:t>
            </a:r>
            <a:r>
              <a:rPr lang="en-GB" sz="2200" dirty="0" smtClean="0">
                <a:latin typeface="Calibri" panose="020F0502020204030204" pitchFamily="34" charset="0"/>
                <a:cs typeface="Calibri" panose="020F0502020204030204" pitchFamily="34" charset="0"/>
              </a:rPr>
              <a:t> and</a:t>
            </a:r>
            <a:r>
              <a:rPr lang="en-GB" sz="2200" b="1" dirty="0" smtClean="0">
                <a:latin typeface="Calibri" panose="020F0502020204030204" pitchFamily="34" charset="0"/>
                <a:cs typeface="Calibri" panose="020F0502020204030204" pitchFamily="34" charset="0"/>
              </a:rPr>
              <a:t> </a:t>
            </a:r>
            <a:r>
              <a:rPr lang="en-GB" sz="2200" b="1" dirty="0" err="1" smtClean="0">
                <a:latin typeface="Calibri" panose="020F0502020204030204" pitchFamily="34" charset="0"/>
                <a:cs typeface="Calibri" panose="020F0502020204030204" pitchFamily="34" charset="0"/>
              </a:rPr>
              <a:t>Log4J</a:t>
            </a:r>
            <a:r>
              <a:rPr lang="en-GB" sz="2200" b="1" dirty="0" smtClean="0">
                <a:latin typeface="Calibri" panose="020F0502020204030204" pitchFamily="34" charset="0"/>
                <a:cs typeface="Calibri" panose="020F0502020204030204" pitchFamily="34" charset="0"/>
              </a:rPr>
              <a:t> </a:t>
            </a:r>
            <a:r>
              <a:rPr lang="en-GB" sz="2200" dirty="0" smtClean="0">
                <a:latin typeface="Calibri" panose="020F0502020204030204" pitchFamily="34" charset="0"/>
                <a:cs typeface="Calibri" panose="020F0502020204030204" pitchFamily="34" charset="0"/>
              </a:rPr>
              <a:t>highlighted the collateral impact and potential reach of targeting the software supply chain. </a:t>
            </a:r>
          </a:p>
          <a:p>
            <a:pPr fontAlgn="base"/>
            <a:r>
              <a:rPr lang="en-GB" sz="2200" dirty="0" smtClean="0">
                <a:latin typeface="Calibri" panose="020F0502020204030204" pitchFamily="34" charset="0"/>
                <a:cs typeface="Calibri" panose="020F0502020204030204" pitchFamily="34" charset="0"/>
              </a:rPr>
              <a:t>It is of course no surprise that we now see </a:t>
            </a:r>
            <a:r>
              <a:rPr lang="en-GB" sz="2200" b="1" dirty="0" smtClean="0">
                <a:latin typeface="Calibri" panose="020F0502020204030204" pitchFamily="34" charset="0"/>
                <a:cs typeface="Calibri" panose="020F0502020204030204" pitchFamily="34" charset="0"/>
              </a:rPr>
              <a:t>Extortion, Ransomware and Supply Chain attacks mixed with supply chain as the compromise delivery model.</a:t>
            </a:r>
          </a:p>
          <a:p>
            <a:pPr fontAlgn="base"/>
            <a:r>
              <a:rPr lang="en-GB" sz="2200" b="1" dirty="0" smtClean="0">
                <a:latin typeface="Calibri" panose="020F0502020204030204" pitchFamily="34" charset="0"/>
                <a:cs typeface="Calibri" panose="020F0502020204030204" pitchFamily="34" charset="0"/>
              </a:rPr>
              <a:t>Not all footholds into an organisations networks are exploited immediately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9558" y="1625600"/>
            <a:ext cx="5159208" cy="425784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9558" y="1330158"/>
            <a:ext cx="5326312" cy="5314950"/>
          </a:xfrm>
          <a:prstGeom prst="rect">
            <a:avLst/>
          </a:prstGeom>
        </p:spPr>
      </p:pic>
    </p:spTree>
    <p:extLst>
      <p:ext uri="{BB962C8B-B14F-4D97-AF65-F5344CB8AC3E}">
        <p14:creationId xmlns:p14="http://schemas.microsoft.com/office/powerpoint/2010/main" val="70644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5011" y="149043"/>
            <a:ext cx="10708105" cy="857250"/>
          </a:xfrm>
        </p:spPr>
        <p:txBody>
          <a:bodyPr>
            <a:normAutofit fontScale="90000"/>
          </a:bodyPr>
          <a:lstStyle/>
          <a:p>
            <a:pPr eaLnBrk="1" hangingPunct="1"/>
            <a:r>
              <a:rPr lang="en-GB" altLang="en-US" dirty="0" smtClean="0"/>
              <a:t>Most devastating attacks tend to involve large scale collateral damage – it’s a lottery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89" y="1540042"/>
            <a:ext cx="4795253" cy="50875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0263" y="1684421"/>
            <a:ext cx="6715803" cy="4604056"/>
          </a:xfrm>
          <a:prstGeom prst="rect">
            <a:avLst/>
          </a:prstGeom>
        </p:spPr>
      </p:pic>
    </p:spTree>
    <p:extLst>
      <p:ext uri="{BB962C8B-B14F-4D97-AF65-F5344CB8AC3E}">
        <p14:creationId xmlns:p14="http://schemas.microsoft.com/office/powerpoint/2010/main" val="1345785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8909"/>
            <a:ext cx="10972800" cy="857256"/>
          </a:xfrm>
        </p:spPr>
        <p:txBody>
          <a:bodyPr>
            <a:normAutofit fontScale="90000"/>
          </a:bodyPr>
          <a:lstStyle/>
          <a:p>
            <a:r>
              <a:rPr lang="en-GB" dirty="0" smtClean="0"/>
              <a:t>The removal of the ability to use phone and email is now common and very disruptive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04735"/>
            <a:ext cx="10603832" cy="489521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07" y="1804736"/>
            <a:ext cx="11143586" cy="489521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207" y="1804736"/>
            <a:ext cx="11143586" cy="4895209"/>
          </a:xfrm>
          <a:prstGeom prst="rect">
            <a:avLst/>
          </a:prstGeom>
        </p:spPr>
      </p:pic>
    </p:spTree>
    <p:extLst>
      <p:ext uri="{BB962C8B-B14F-4D97-AF65-F5344CB8AC3E}">
        <p14:creationId xmlns:p14="http://schemas.microsoft.com/office/powerpoint/2010/main" val="84995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020" y="785794"/>
            <a:ext cx="9059130" cy="38946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9853" y="1250950"/>
            <a:ext cx="5435600" cy="53048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020" y="3586458"/>
            <a:ext cx="6139535" cy="3118371"/>
          </a:xfrm>
          <a:prstGeom prst="rect">
            <a:avLst/>
          </a:prstGeom>
        </p:spPr>
      </p:pic>
    </p:spTree>
    <p:extLst>
      <p:ext uri="{BB962C8B-B14F-4D97-AF65-F5344CB8AC3E}">
        <p14:creationId xmlns:p14="http://schemas.microsoft.com/office/powerpoint/2010/main" val="1166318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537921"/>
            <a:ext cx="5549900" cy="54102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86720"/>
          <a:stretch/>
        </p:blipFill>
        <p:spPr>
          <a:xfrm>
            <a:off x="6388100" y="893835"/>
            <a:ext cx="5257800" cy="64117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52573"/>
          <a:stretch/>
        </p:blipFill>
        <p:spPr>
          <a:xfrm>
            <a:off x="5913522" y="2165683"/>
            <a:ext cx="5851357" cy="2439403"/>
          </a:xfrm>
          <a:prstGeom prst="rect">
            <a:avLst/>
          </a:prstGeom>
        </p:spPr>
      </p:pic>
    </p:spTree>
    <p:extLst>
      <p:ext uri="{BB962C8B-B14F-4D97-AF65-F5344CB8AC3E}">
        <p14:creationId xmlns:p14="http://schemas.microsoft.com/office/powerpoint/2010/main" val="733072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CyberScotland Presentation Theme">
  <a:themeElements>
    <a:clrScheme name="CyberScotland">
      <a:dk1>
        <a:srgbClr val="504F59"/>
      </a:dk1>
      <a:lt1>
        <a:srgbClr val="FEFFFE"/>
      </a:lt1>
      <a:dk2>
        <a:srgbClr val="504F59"/>
      </a:dk2>
      <a:lt2>
        <a:srgbClr val="E6E5EB"/>
      </a:lt2>
      <a:accent1>
        <a:srgbClr val="5995FE"/>
      </a:accent1>
      <a:accent2>
        <a:srgbClr val="FE5F4A"/>
      </a:accent2>
      <a:accent3>
        <a:srgbClr val="72D7D7"/>
      </a:accent3>
      <a:accent4>
        <a:srgbClr val="00D75E"/>
      </a:accent4>
      <a:accent5>
        <a:srgbClr val="FFD231"/>
      </a:accent5>
      <a:accent6>
        <a:srgbClr val="B36EC8"/>
      </a:accent6>
      <a:hlink>
        <a:srgbClr val="5995FE"/>
      </a:hlink>
      <a:folHlink>
        <a:srgbClr val="504F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Scotland Presentation Theme" id="{3011150D-5102-4D1A-BC48-A3BCDA8B15D0}" vid="{460DF1CF-7E88-4DF0-AF7A-7D6438EBD0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7DB791FC3C7C4EA71F3F1EDCF0C89E" ma:contentTypeVersion="11" ma:contentTypeDescription="Create a new document." ma:contentTypeScope="" ma:versionID="7dbebbb8ee74bc57dd74554acde66e3e">
  <xsd:schema xmlns:xsd="http://www.w3.org/2001/XMLSchema" xmlns:xs="http://www.w3.org/2001/XMLSchema" xmlns:p="http://schemas.microsoft.com/office/2006/metadata/properties" xmlns:ns2="1968bce0-6ba0-4945-a296-12ef2f077f81" xmlns:ns3="c567f94d-64d5-4121-95dc-78f000b03229" targetNamespace="http://schemas.microsoft.com/office/2006/metadata/properties" ma:root="true" ma:fieldsID="4cbecdb1429bad31477125cc87491480" ns2:_="" ns3:_="">
    <xsd:import namespace="1968bce0-6ba0-4945-a296-12ef2f077f81"/>
    <xsd:import namespace="c567f94d-64d5-4121-95dc-78f000b032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8bce0-6ba0-4945-a296-12ef2f077f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67f94d-64d5-4121-95dc-78f000b032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B6930A-DEEE-4648-BCAA-A582205D6C98}">
  <ds:schemaRefs>
    <ds:schemaRef ds:uri="http://schemas.microsoft.com/office/2006/documentManagement/types"/>
    <ds:schemaRef ds:uri="c567f94d-64d5-4121-95dc-78f000b03229"/>
    <ds:schemaRef ds:uri="http://purl.org/dc/elements/1.1/"/>
    <ds:schemaRef ds:uri="http://schemas.microsoft.com/office/2006/metadata/properties"/>
    <ds:schemaRef ds:uri="http://schemas.microsoft.com/office/infopath/2007/PartnerControls"/>
    <ds:schemaRef ds:uri="http://purl.org/dc/terms/"/>
    <ds:schemaRef ds:uri="1968bce0-6ba0-4945-a296-12ef2f077f8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C7BD31A-384E-4F49-A5D5-F6ACA38913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68bce0-6ba0-4945-a296-12ef2f077f81"/>
    <ds:schemaRef ds:uri="c567f94d-64d5-4121-95dc-78f000b03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2F9D95-AD82-4296-8842-29BBB30DAC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CyberScotland Presentation Theme</Template>
  <TotalTime>26619</TotalTime>
  <Words>1001</Words>
  <Application>Microsoft Office PowerPoint</Application>
  <PresentationFormat>Widescreen</PresentationFormat>
  <Paragraphs>73</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Helvetica</vt:lpstr>
      <vt:lpstr>Poppins</vt:lpstr>
      <vt:lpstr>Times New Roman</vt:lpstr>
      <vt:lpstr>CyberScotland Presentation Theme</vt:lpstr>
      <vt:lpstr>The rise of the Grey Swan attacks</vt:lpstr>
      <vt:lpstr>PowerPoint Presentation</vt:lpstr>
      <vt:lpstr>Cyber more likely as an unintentional disruptor</vt:lpstr>
      <vt:lpstr>Current Threat Picture</vt:lpstr>
      <vt:lpstr>Threat Picture – attacks at scale</vt:lpstr>
      <vt:lpstr>Most devastating attacks tend to involve large scale collateral damage – it’s a lottery</vt:lpstr>
      <vt:lpstr>The removal of the ability to use phone and email is now common and very disruptive</vt:lpstr>
      <vt:lpstr>PowerPoint Presentation</vt:lpstr>
      <vt:lpstr>PowerPoint Presentation</vt:lpstr>
      <vt:lpstr>PowerPoint Presentation</vt:lpstr>
      <vt:lpstr>Reality around internet borne risks</vt:lpstr>
      <vt:lpstr>Responding to the increasing risks: Building our National Cyber Co-ordination Capability</vt:lpstr>
      <vt:lpstr>Scottish Public Sector Cyber Resilience Framework (SPSCRF) </vt:lpstr>
      <vt:lpstr>Scottish Public Sector Cyber Resilience Framework (SPSCRF) – Beyond the basics</vt:lpstr>
      <vt:lpstr>Time for questions </vt:lpstr>
      <vt:lpstr>Contact keith.mcdevitt@gov.scot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S</dc:creator>
  <cp:lastModifiedBy>Martin McKeown</cp:lastModifiedBy>
  <cp:revision>342</cp:revision>
  <dcterms:created xsi:type="dcterms:W3CDTF">2021-05-03T09:41:06Z</dcterms:created>
  <dcterms:modified xsi:type="dcterms:W3CDTF">2022-01-26T10:25:51Z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0x010100CE7DB791FC3C7C4EA71F3F1EDCF0C89E</vt:lpwstr>
  </property>
</Properties>
</file>